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20"/>
  </p:notesMasterIdLst>
  <p:sldIdLst>
    <p:sldId id="258" r:id="rId3"/>
    <p:sldId id="259" r:id="rId4"/>
    <p:sldId id="260" r:id="rId5"/>
    <p:sldId id="261" r:id="rId6"/>
    <p:sldId id="262" r:id="rId7"/>
    <p:sldId id="263" r:id="rId8"/>
    <p:sldId id="257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2" r:id="rId17"/>
    <p:sldId id="27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0109E8-6AC2-7541-B461-BE5ECA1184C0}" v="23" dt="2024-04-29T14:57:02.6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5CCA7-1F32-42D2-9206-0B206926D20A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6F58F-F863-4542-A13F-AAD9D9A0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4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1A51-153D-40E9-9AC4-324DBEE24D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1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Payne effect is a type of strain softening phenomenon observed in filled rubber: followed after </a:t>
            </a:r>
            <a:r>
              <a:rPr lang="en-US"/>
              <a:t>a small linear elastic regime, then the pe results in </a:t>
            </a: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a</a:t>
            </a:r>
            <a:r>
              <a:rPr lang="en-US"/>
              <a:t> rapid decrease in storage modulus with increasing strain</a:t>
            </a:r>
          </a:p>
          <a:p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There is limited evidence to confirm this due to the lack of advanced techniques for observing structural changes in nanoscale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15117-4B67-42BB-84D7-AD3A526098D5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26268-2CC7-0929-A398-77FD1C95B5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08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silica (SiO</a:t>
            </a:r>
            <a:r>
              <a:rPr lang="en-US" sz="1800" baseline="-2500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2</a:t>
            </a:r>
            <a:r>
              <a:rPr lang="en-US" sz="180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)-filled Cross-linked polybutadiene as a rational model to study PE.</a:t>
            </a:r>
          </a:p>
          <a:p>
            <a:r>
              <a:rPr lang="en-US" sz="180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In particular, we studied the sample with 30% filler vol fraction.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We observed a significant PE when strain is greater than 1%</a:t>
            </a:r>
          </a:p>
          <a:p>
            <a:r>
              <a:rPr lang="en-US" sz="180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This sample is named as “network” based on its characteristic percolated structure formed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1A51-153D-40E9-9AC4-324DBEE24D79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8231A-50D9-C641-2ADF-E6DB09F7F5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33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mimic the real driving conditions. </a:t>
            </a:r>
          </a:p>
          <a:p>
            <a:r>
              <a:rPr lang="en-US"/>
              <a:t>Rubber samples were set for a series of cyclic tensile strains  for 1hr under room temperature,  meanwhile, a hard and coherent x-ray beam transmitted through the rubber samples, scattered to form speckle patterns </a:t>
            </a:r>
          </a:p>
          <a:p>
            <a:r>
              <a:rPr lang="en-US"/>
              <a:t>we got the spaced-averaged structural information on silica for each cycle from SAXS.  The XPCS allows us to observe </a:t>
            </a: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temporal fluctuations in the scattering intensity of coherent X-rays to see the correlations over time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1A51-153D-40E9-9AC4-324DBEE24D79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3F59D-E7F1-412A-D75C-2B0F536D1F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67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We used the UF equation as </a:t>
            </a: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a mathematical model to interpret SAXS profiles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The Unified equation is particularly well-suited for studying hierarchical structures due to its ability to capture information across different length scales. </a:t>
            </a: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1A51-153D-40E9-9AC4-324DBEE24D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25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It is used to find the global minimum of a multivariable function, which can be non-linear and non-differentiable. DE is particularly well-suited for optimization problems that involve a large number of variables and complex landscapes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6F58F-F863-4542-A13F-AAD9D9A09B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36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When we looked at our SAXS results for network sample under 10% strain where the </a:t>
            </a:r>
            <a:r>
              <a:rPr lang="en-US" err="1"/>
              <a:t>payne</a:t>
            </a:r>
            <a:r>
              <a:rPr lang="en-US"/>
              <a:t> effect already occurs,</a:t>
            </a:r>
          </a:p>
          <a:p>
            <a:r>
              <a:rPr lang="en-US"/>
              <a:t> Over 170 cycles, no significant structural change was </a:t>
            </a:r>
            <a:r>
              <a:rPr lang="en-US" err="1"/>
              <a:t>obeserved</a:t>
            </a:r>
            <a:r>
              <a:rPr lang="en-US"/>
              <a:t> in term of Dm and </a:t>
            </a:r>
            <a:r>
              <a:rPr lang="en-US" err="1"/>
              <a:t>Rss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51A51-153D-40E9-9AC4-324DBEE24D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7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4FB7D-FCDF-E7A8-CF91-9DEA53F9D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4DF39F-6518-45CE-8357-B9FD9F33D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43152-71FF-CF3D-BFAB-7328CC8C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928C7-1697-4909-A4B6-3A7740811A15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33A91-EC0F-67DB-B7B1-0C3EFEB4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C07C5-9ED9-E823-97A1-2B306B2BA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20E-185A-4CE8-9EB0-2D328914A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3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480D-1147-B676-F490-F84668474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D49728-B64A-C157-7387-B93CEE4C5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BE8C1-16A2-E451-1135-7D13EFB6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928C7-1697-4909-A4B6-3A7740811A15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1565C-A918-94A5-0238-1D72511C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05771-F7CE-20D3-CCF3-3A8198810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20E-185A-4CE8-9EB0-2D328914A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6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61A223-8689-44C6-28B4-933D642D6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09F09-0335-60DF-7F25-34CA1E2AC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8C83F-08EA-C990-82B9-F22B86066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928C7-1697-4909-A4B6-3A7740811A15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33AE5-ED95-5171-C4B7-5B0C4C33B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28310-ECEA-3673-12CD-498454B03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20E-185A-4CE8-9EB0-2D328914A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18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22E3A5-6EC3-6F4C-D625-A89B9A8BE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CB57-52DC-42CA-A193-A3164B425372}" type="datetime1">
              <a:rPr lang="en-US" smtClean="0"/>
              <a:t>5/5/2024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5CF0D5-694A-5D4B-5A4C-51FE325D7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DC477-34B6-594C-90BE-24F719D6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FB91-6492-476D-A086-3BBED0BC8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58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53C70-1057-A72C-B4BA-335209297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48E6BB-DCAC-63EF-0DF0-7C549B6F0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BF89-E0B5-59D3-CA10-2C77447BA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D905-824E-4F4D-83C5-839BC1B1E259}" type="datetime1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47A59-BADB-4E87-D498-498BDEB02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78CDE-D4BD-5A42-7E16-F09A98B1D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FB91-6492-476D-A086-3BBED0BC8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2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37E85-9E20-120B-FF75-145F89E6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437F9-5BDC-41E9-19DE-A1D2E7CAA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EF996-98ED-A8D5-349D-581EE5C4B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928C7-1697-4909-A4B6-3A7740811A15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0D2DE-CBD2-593C-9214-6D0727333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9D9E8-388E-1DC1-B0C9-1500D800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20E-185A-4CE8-9EB0-2D328914A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66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57D4A-9BDA-F45B-DECC-D849693C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E1E95-00D0-BF2C-15E8-EDDBDA480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16A8A-8F7A-8463-7E3A-43B7BCEE5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928C7-1697-4909-A4B6-3A7740811A15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AD850-6814-35C4-DCC6-A5D5C3A55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234F3-8B73-B9DE-9182-022DA6988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20E-185A-4CE8-9EB0-2D328914A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5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1B39D-1400-3CD0-0949-E191378F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4AE98-42A9-1EF2-F601-91F503ECF0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636CC8-1928-5ABA-3119-DB83DE292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CFB081-B411-4B4B-B5AB-BAECA3AC1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928C7-1697-4909-A4B6-3A7740811A15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2AB73-68BA-EA1F-A8F5-4D800C25A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D0B2F-929D-A848-44EF-FBE0BE356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20E-185A-4CE8-9EB0-2D328914A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2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CB3D9-1CAD-E6C4-DA8D-8B45050FB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F09D8-ED86-DF80-C931-2E664DED6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BE63A-628C-C6FE-5AF8-DC764F364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D7AC90-ADFA-3F62-690E-4AA183497E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2C5082-164D-F9BF-748B-2E303CB41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7BDCC2-E673-1470-3DE7-4CA6B149F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928C7-1697-4909-A4B6-3A7740811A15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070B23-0A21-3567-7A56-735F83F5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3AFB8E-1BF8-1B0F-DAEF-2022CD24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20E-185A-4CE8-9EB0-2D328914A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2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06543-5786-EAC4-1E1C-CBD19F6A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513BD6-EF7F-3405-BEBE-8D6174E2D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928C7-1697-4909-A4B6-3A7740811A15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D51A4-9915-6E41-303F-0B600B114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D05B7-67B0-D7C1-08AD-3A70C90D8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20E-185A-4CE8-9EB0-2D328914A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94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F2F12-6A6E-C8E8-47D4-E3BF428B0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928C7-1697-4909-A4B6-3A7740811A15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03C59-3176-A07F-F102-A8F5DDFDB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A9934-C098-46E6-3682-FC90B98E3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20E-185A-4CE8-9EB0-2D328914A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7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6DAE-9618-5AD8-B6E2-FF6DFE02E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17728-D8B0-6FD7-ADDD-E90A2FD65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55B63-196A-A1BE-F706-1FDC461396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41114-D79D-E29C-B3B5-DD50304DF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928C7-1697-4909-A4B6-3A7740811A15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9F332-06E6-83BF-03A1-BB8B789FD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F96A2-3668-BF40-0B38-D7EA7ADB0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20E-185A-4CE8-9EB0-2D328914A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50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2B092-0946-9C77-B624-74C6A53F5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04509B-6270-5661-E326-5A2D685547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F855-ED97-C86D-BFA6-3F3D588A9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091C69-89AB-2265-9DA9-3F5087AB8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928C7-1697-4909-A4B6-3A7740811A15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AE468A-9FE1-34B5-BF66-038ADB59B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C271A-3A4F-99E5-1CE7-8E3F3E90C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20E-185A-4CE8-9EB0-2D328914A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4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48921-7C2A-313E-2B70-55BE07260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6319A-315C-0E86-2206-10FEBD95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E0958-C997-0218-D939-D42950E035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4928C7-1697-4909-A4B6-3A7740811A15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C34B3-BD47-EFE7-13F5-6F324070E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2B066-B574-2104-E6FA-47A095D21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75E20E-185A-4CE8-9EB0-2D328914A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92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0C6C8C-3B7A-0C84-8998-ED32596EE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F71A8-69C7-A030-4E01-707A453AB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27A41-F1F9-FA6E-3770-5B26C8C2EB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1D83AE-EDEE-4D6C-B82F-5250CDB38999}" type="datetime1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B7D66-1CD1-32CA-31C5-C827CE59E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9BD3A-41AB-A5E3-942C-08B2A9AF9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EEFB91-6492-476D-A086-3BBED0BC8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5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D1138-B6AF-8580-5F4F-2AF3035D1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798" y="1260142"/>
            <a:ext cx="9442403" cy="2387600"/>
          </a:xfrm>
        </p:spPr>
        <p:txBody>
          <a:bodyPr>
            <a:normAutofit fontScale="90000"/>
          </a:bodyPr>
          <a:lstStyle/>
          <a:p>
            <a:r>
              <a:rPr lang="en-US" sz="48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Developing Python code to determine the structural changes of the silica network structure in reinforced rubber</a:t>
            </a:r>
            <a:endParaRPr lang="en-US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F57DC0-4742-3EA2-134F-BFBF1A2EB7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973" y="3894630"/>
            <a:ext cx="11748052" cy="221093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sz="3200" kern="100">
                <a:effectLst/>
                <a:latin typeface="Times New Roman"/>
                <a:ea typeface="DengXian"/>
                <a:cs typeface="Times New Roman"/>
              </a:rPr>
              <a:t>Xiaoran Wang</a:t>
            </a:r>
            <a:endParaRPr lang="en-US" sz="3200"/>
          </a:p>
        </p:txBody>
      </p:sp>
      <p:pic>
        <p:nvPicPr>
          <p:cNvPr id="4" name="Picture 3" descr="stony-brook-university-logo-horizontal-300 - Admiral Farragut Academy">
            <a:extLst>
              <a:ext uri="{FF2B5EF4-FFF2-40B4-BE49-F238E27FC236}">
                <a16:creationId xmlns:a16="http://schemas.microsoft.com/office/drawing/2014/main" id="{7250FA8B-6416-D576-FA97-981284C5D1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4" t="31919" r="534" b="33574"/>
          <a:stretch/>
        </p:blipFill>
        <p:spPr bwMode="auto">
          <a:xfrm>
            <a:off x="0" y="0"/>
            <a:ext cx="2938745" cy="101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F5C75-DD57-1FA7-70FC-4B8E6168E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FB91-6492-476D-A086-3BBED0BC80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58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9256D6-5A5D-CE5A-756F-C9CEEF73A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212" y="1225686"/>
            <a:ext cx="7788546" cy="1342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C61C98-FE18-AE27-BFBB-92184DCAB50F}"/>
              </a:ext>
            </a:extLst>
          </p:cNvPr>
          <p:cNvSpPr txBox="1"/>
          <p:nvPr/>
        </p:nvSpPr>
        <p:spPr>
          <a:xfrm>
            <a:off x="4082981" y="256539"/>
            <a:ext cx="35870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+mj-lt"/>
              </a:rPr>
              <a:t>Define UF equation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994F9C-7DBC-B1A7-515C-5764FEC38AD6}"/>
              </a:ext>
            </a:extLst>
          </p:cNvPr>
          <p:cNvSpPr txBox="1"/>
          <p:nvPr/>
        </p:nvSpPr>
        <p:spPr>
          <a:xfrm>
            <a:off x="3921879" y="3136612"/>
            <a:ext cx="4348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+mj-lt"/>
              </a:rPr>
              <a:t>Set upper/lower bounds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B9E025-5570-8FC3-A48A-CA812657B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345" y="4073507"/>
            <a:ext cx="7596279" cy="1136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A24B71-9489-A65B-07AC-FE9D24954021}"/>
              </a:ext>
            </a:extLst>
          </p:cNvPr>
          <p:cNvSpPr txBox="1"/>
          <p:nvPr/>
        </p:nvSpPr>
        <p:spPr>
          <a:xfrm>
            <a:off x="4262325" y="5437900"/>
            <a:ext cx="38106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Fractal dimension: 0-5 </a:t>
            </a:r>
          </a:p>
          <a:p>
            <a:r>
              <a:rPr lang="en-US"/>
              <a:t>Silica filler size: 50-85 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Å</a:t>
            </a:r>
            <a:endParaRPr lang="en-US"/>
          </a:p>
          <a:p>
            <a:r>
              <a:rPr lang="en-US"/>
              <a:t>Surface fractal dimension: ~4 (smooth)</a:t>
            </a:r>
          </a:p>
          <a:p>
            <a:r>
              <a:rPr lang="en-US"/>
              <a:t>Contribution from particles are small</a:t>
            </a:r>
          </a:p>
        </p:txBody>
      </p:sp>
    </p:spTree>
    <p:extLst>
      <p:ext uri="{BB962C8B-B14F-4D97-AF65-F5344CB8AC3E}">
        <p14:creationId xmlns:p14="http://schemas.microsoft.com/office/powerpoint/2010/main" val="1685202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AF10E7-64A3-7D2B-693E-198F80D085BA}"/>
              </a:ext>
            </a:extLst>
          </p:cNvPr>
          <p:cNvSpPr txBox="1"/>
          <p:nvPr/>
        </p:nvSpPr>
        <p:spPr>
          <a:xfrm>
            <a:off x="4306087" y="0"/>
            <a:ext cx="3579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+mj-lt"/>
              </a:rPr>
              <a:t>Obtain initial guess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95F50F-CB37-4FF2-060B-EA988A66A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6183"/>
            <a:ext cx="6634060" cy="15370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E0A6B7-633E-5A4E-275D-673F39E48E99}"/>
              </a:ext>
            </a:extLst>
          </p:cNvPr>
          <p:cNvSpPr txBox="1"/>
          <p:nvPr/>
        </p:nvSpPr>
        <p:spPr>
          <a:xfrm>
            <a:off x="533135" y="824646"/>
            <a:ext cx="570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Differential Evolution from </a:t>
            </a:r>
            <a:r>
              <a:rPr lang="en-US" sz="2400" b="1" err="1"/>
              <a:t>scipy.optimize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4B0A0-249E-A898-3584-C20FD143BEAE}"/>
              </a:ext>
            </a:extLst>
          </p:cNvPr>
          <p:cNvSpPr txBox="1"/>
          <p:nvPr/>
        </p:nvSpPr>
        <p:spPr>
          <a:xfrm>
            <a:off x="7073291" y="1180924"/>
            <a:ext cx="50610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Differential Evolution: optimization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Randomly generate candidate solutions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Mutate 1 variable at a single time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Evaluated by cost function: Chi-square test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Replace with mutant vector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Obtain the final solution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4356F-4E7A-E573-7422-559B49616D3E}"/>
              </a:ext>
            </a:extLst>
          </p:cNvPr>
          <p:cNvSpPr txBox="1"/>
          <p:nvPr/>
        </p:nvSpPr>
        <p:spPr>
          <a:xfrm>
            <a:off x="462370" y="3563962"/>
            <a:ext cx="4023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Curve fit from </a:t>
            </a:r>
            <a:r>
              <a:rPr lang="en-US" sz="2400" b="1" err="1"/>
              <a:t>scipy.optimize</a:t>
            </a:r>
            <a:endParaRPr lang="en-US" sz="2400" b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BEBF4C-95C9-00F9-40B6-7211A8DB6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15227"/>
            <a:ext cx="6445083" cy="103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03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557B6F-4EBB-5037-B201-579640F4E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7" y="1241665"/>
            <a:ext cx="5667354" cy="46859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BF8654-597E-806E-CB3D-AE7417C950E4}"/>
              </a:ext>
            </a:extLst>
          </p:cNvPr>
          <p:cNvSpPr txBox="1"/>
          <p:nvPr/>
        </p:nvSpPr>
        <p:spPr>
          <a:xfrm>
            <a:off x="4411560" y="0"/>
            <a:ext cx="3900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+mj-lt"/>
              </a:rPr>
              <a:t>Static sample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0AE930-E501-D661-B334-D93DA018B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099" y="790360"/>
            <a:ext cx="5178973" cy="25349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4AF706-18EF-2944-5B27-9B0C5FBFA15C}"/>
              </a:ext>
            </a:extLst>
          </p:cNvPr>
          <p:cNvSpPr txBox="1"/>
          <p:nvPr/>
        </p:nvSpPr>
        <p:spPr>
          <a:xfrm>
            <a:off x="7533980" y="5623732"/>
            <a:ext cx="1556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Aggregate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333Å)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6B341-AE0F-1617-BBEA-DE27C079568C}"/>
              </a:ext>
            </a:extLst>
          </p:cNvPr>
          <p:cNvSpPr txBox="1"/>
          <p:nvPr/>
        </p:nvSpPr>
        <p:spPr>
          <a:xfrm>
            <a:off x="5966846" y="5623732"/>
            <a:ext cx="13116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Primary particle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(Rs=85Å)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F452D-3E82-8E42-577F-29BBE1FEDA58}"/>
              </a:ext>
            </a:extLst>
          </p:cNvPr>
          <p:cNvSpPr txBox="1"/>
          <p:nvPr/>
        </p:nvSpPr>
        <p:spPr>
          <a:xfrm>
            <a:off x="9553589" y="5623732"/>
            <a:ext cx="16596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Mass-Fractal Agglomerate  (D</a:t>
            </a:r>
            <a:r>
              <a:rPr 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= 2.9)</a:t>
            </a:r>
          </a:p>
        </p:txBody>
      </p:sp>
      <p:pic>
        <p:nvPicPr>
          <p:cNvPr id="10" name="Picture 9" descr="A close up of a cell&#10;&#10;Description automatically generated">
            <a:extLst>
              <a:ext uri="{FF2B5EF4-FFF2-40B4-BE49-F238E27FC236}">
                <a16:creationId xmlns:a16="http://schemas.microsoft.com/office/drawing/2014/main" id="{165759D7-65A2-C408-2AA9-053322FC9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25" y="3532733"/>
            <a:ext cx="4885822" cy="20503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9FACDC-9992-12D2-AC1E-48A528B72EE8}"/>
              </a:ext>
            </a:extLst>
          </p:cNvPr>
          <p:cNvSpPr txBox="1"/>
          <p:nvPr/>
        </p:nvSpPr>
        <p:spPr>
          <a:xfrm>
            <a:off x="207087" y="715351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Plot by matplotlib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C2887A-83ED-2700-18F9-E41954974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663" y="1694890"/>
            <a:ext cx="1613592" cy="152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39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9824A2A-01B3-9FB5-522E-1966BC310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009" y="1156410"/>
            <a:ext cx="3374789" cy="27903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3F24E5-725C-51D9-7A39-D0F43CC02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785" y="1156410"/>
            <a:ext cx="3374789" cy="27903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4784FD-8688-E722-4929-F69DAC406EC8}"/>
              </a:ext>
            </a:extLst>
          </p:cNvPr>
          <p:cNvSpPr txBox="1"/>
          <p:nvPr/>
        </p:nvSpPr>
        <p:spPr>
          <a:xfrm>
            <a:off x="2282941" y="48638"/>
            <a:ext cx="8097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+mj-lt"/>
              </a:rPr>
              <a:t>Oscillated Sample Results under Payne effect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33158-4BFF-8CB1-0379-3D30157B3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12" y="1243415"/>
            <a:ext cx="5275576" cy="2790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7C4B3-0621-B54D-A10B-11B2E988B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1397" y="1243415"/>
            <a:ext cx="7386252" cy="1665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13CB3C-89D5-C9BB-8616-455B60079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1010" y="3709803"/>
            <a:ext cx="3374789" cy="2790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228CAC-0D38-9A37-A4C0-76DCB4D91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7786" y="3709803"/>
            <a:ext cx="3374789" cy="27903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38A8C7-325E-67F6-0834-47ED2A355FA0}"/>
              </a:ext>
            </a:extLst>
          </p:cNvPr>
          <p:cNvSpPr txBox="1"/>
          <p:nvPr/>
        </p:nvSpPr>
        <p:spPr>
          <a:xfrm>
            <a:off x="7583557" y="1448444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highlight>
                  <a:srgbClr val="FFFF00"/>
                </a:highlight>
              </a:rPr>
              <a:t>0</a:t>
            </a:r>
            <a:r>
              <a:rPr lang="en-US" sz="2400" baseline="30000">
                <a:highlight>
                  <a:srgbClr val="FFFF00"/>
                </a:highlight>
              </a:rPr>
              <a:t>th</a:t>
            </a:r>
            <a:r>
              <a:rPr lang="en-US" sz="2400">
                <a:highlight>
                  <a:srgbClr val="FFFF00"/>
                </a:highlight>
              </a:rPr>
              <a:t> Cycle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F892CA-7E2C-8B96-BA79-A61E777D6936}"/>
              </a:ext>
            </a:extLst>
          </p:cNvPr>
          <p:cNvSpPr txBox="1"/>
          <p:nvPr/>
        </p:nvSpPr>
        <p:spPr>
          <a:xfrm>
            <a:off x="10691670" y="1448443"/>
            <a:ext cx="144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highlight>
                  <a:srgbClr val="FFFF00"/>
                </a:highlight>
              </a:rPr>
              <a:t>67</a:t>
            </a:r>
            <a:r>
              <a:rPr lang="en-US" sz="2400" baseline="30000">
                <a:highlight>
                  <a:srgbClr val="FFFF00"/>
                </a:highlight>
              </a:rPr>
              <a:t>th</a:t>
            </a:r>
            <a:r>
              <a:rPr lang="en-US" sz="2400">
                <a:highlight>
                  <a:srgbClr val="FFFF00"/>
                </a:highlight>
              </a:rPr>
              <a:t> Cycle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2FF1C7-31A4-1691-5BB5-117348CED5C6}"/>
              </a:ext>
            </a:extLst>
          </p:cNvPr>
          <p:cNvSpPr txBox="1"/>
          <p:nvPr/>
        </p:nvSpPr>
        <p:spPr>
          <a:xfrm>
            <a:off x="7514238" y="4007998"/>
            <a:ext cx="158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highlight>
                  <a:srgbClr val="FFFF00"/>
                </a:highlight>
              </a:rPr>
              <a:t>119</a:t>
            </a:r>
            <a:r>
              <a:rPr lang="en-US" sz="2400" baseline="30000">
                <a:highlight>
                  <a:srgbClr val="FFFF00"/>
                </a:highlight>
              </a:rPr>
              <a:t>th</a:t>
            </a:r>
            <a:r>
              <a:rPr lang="en-US" sz="2400">
                <a:highlight>
                  <a:srgbClr val="FFFF00"/>
                </a:highlight>
              </a:rPr>
              <a:t> Cycle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7C517F-C747-9890-B890-7F7EAA716862}"/>
              </a:ext>
            </a:extLst>
          </p:cNvPr>
          <p:cNvSpPr txBox="1"/>
          <p:nvPr/>
        </p:nvSpPr>
        <p:spPr>
          <a:xfrm>
            <a:off x="10380607" y="4007998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highlight>
                  <a:srgbClr val="FFFF00"/>
                </a:highlight>
              </a:rPr>
              <a:t>171</a:t>
            </a:r>
            <a:r>
              <a:rPr lang="en-US" sz="2400" baseline="30000">
                <a:highlight>
                  <a:srgbClr val="FFFF00"/>
                </a:highlight>
              </a:rPr>
              <a:t>st</a:t>
            </a:r>
            <a:r>
              <a:rPr lang="en-US" sz="2400">
                <a:highlight>
                  <a:srgbClr val="FFFF00"/>
                </a:highlight>
              </a:rPr>
              <a:t>  Cycle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91C525-9D5B-5801-8E3A-C1DF3D49FA15}"/>
              </a:ext>
            </a:extLst>
          </p:cNvPr>
          <p:cNvSpPr txBox="1"/>
          <p:nvPr/>
        </p:nvSpPr>
        <p:spPr>
          <a:xfrm>
            <a:off x="5416457" y="664079"/>
            <a:ext cx="6918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/>
              <a:t>Unstrained sample/ Parallel to the 10% strain direction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598E47F-59D8-355D-7D8D-38F3C3FA13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655" y="4238830"/>
            <a:ext cx="4132284" cy="186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2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11178A1-8F6B-5A74-181A-84E800F3B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944" y="505836"/>
            <a:ext cx="3981286" cy="3176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81EC2-D275-4F94-62FD-BA90B1FC7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944" y="3681918"/>
            <a:ext cx="3981286" cy="31760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C8D31B-A5A3-85C3-6F04-29275F394F43}"/>
              </a:ext>
            </a:extLst>
          </p:cNvPr>
          <p:cNvSpPr txBox="1"/>
          <p:nvPr/>
        </p:nvSpPr>
        <p:spPr>
          <a:xfrm>
            <a:off x="3652349" y="0"/>
            <a:ext cx="5157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+mj-lt"/>
              </a:rPr>
              <a:t>Identify and remove outliers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B92DE6-D2BA-F9E3-412D-8FA621DE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95" y="2461115"/>
            <a:ext cx="6065088" cy="1361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32AED6-4E41-6202-404E-7BB22EAC5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6" y="1550950"/>
            <a:ext cx="7686592" cy="3074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9B0CE1-4681-21E5-E326-C9D20072C7DB}"/>
              </a:ext>
            </a:extLst>
          </p:cNvPr>
          <p:cNvSpPr txBox="1"/>
          <p:nvPr/>
        </p:nvSpPr>
        <p:spPr>
          <a:xfrm>
            <a:off x="2684458" y="990762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linear regression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437BC9-C305-E708-9A22-443453A63F17}"/>
              </a:ext>
            </a:extLst>
          </p:cNvPr>
          <p:cNvSpPr txBox="1"/>
          <p:nvPr/>
        </p:nvSpPr>
        <p:spPr>
          <a:xfrm>
            <a:off x="2071615" y="1977365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residue and standard deviation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9B2D78C-13A8-0074-6797-2168EDA81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787" y="4601218"/>
            <a:ext cx="6205873" cy="17295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32EFF2D-7EE7-70F7-D4A2-CD78C2854D08}"/>
              </a:ext>
            </a:extLst>
          </p:cNvPr>
          <p:cNvSpPr txBox="1"/>
          <p:nvPr/>
        </p:nvSpPr>
        <p:spPr>
          <a:xfrm>
            <a:off x="2278705" y="4139553"/>
            <a:ext cx="35870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remove outliers and refit</a:t>
            </a:r>
          </a:p>
        </p:txBody>
      </p:sp>
    </p:spTree>
    <p:extLst>
      <p:ext uri="{BB962C8B-B14F-4D97-AF65-F5344CB8AC3E}">
        <p14:creationId xmlns:p14="http://schemas.microsoft.com/office/powerpoint/2010/main" val="4031347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A87235-C60D-6BEC-C750-CA2287600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7" y="985935"/>
            <a:ext cx="6308027" cy="50152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5B36E53-893D-EE7F-7C54-EA7748B98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463" y="1402452"/>
            <a:ext cx="4943259" cy="1412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CFA737-82A9-5A07-08CE-D0D87E80E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553" y="3799848"/>
            <a:ext cx="5033169" cy="138146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94D4EC1-5FBE-28DD-E1E0-5407E019C1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10" r="-480" b="64166"/>
          <a:stretch/>
        </p:blipFill>
        <p:spPr>
          <a:xfrm>
            <a:off x="12566534" y="484269"/>
            <a:ext cx="5032374" cy="143916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CFFC59-85BE-61C8-8480-EA3ED3A918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31" r="90" b="61769"/>
          <a:stretch/>
        </p:blipFill>
        <p:spPr>
          <a:xfrm>
            <a:off x="12713344" y="1884980"/>
            <a:ext cx="5032375" cy="16085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10AAA3-8FCE-533D-46B0-D31E31B14400}"/>
                  </a:ext>
                </a:extLst>
              </p:cNvPr>
              <p:cNvSpPr txBox="1"/>
              <p:nvPr/>
            </p:nvSpPr>
            <p:spPr>
              <a:xfrm>
                <a:off x="7658510" y="912680"/>
                <a:ext cx="3993069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ass</m:t>
                    </m:r>
                    <m:r>
                      <a:rPr lang="en-US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fractal</m:t>
                    </m:r>
                    <m:r>
                      <a:rPr lang="en-US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dimension</m:t>
                    </m:r>
                  </m:oMath>
                </a14:m>
                <a:endParaRPr lang="en-US" sz="24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10AAA3-8FCE-533D-46B0-D31E31B14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510" y="912680"/>
                <a:ext cx="3993069" cy="461665"/>
              </a:xfrm>
              <a:prstGeom prst="rect">
                <a:avLst/>
              </a:prstGeom>
              <a:blipFill>
                <a:blip r:embed="rId8"/>
                <a:stretch>
                  <a:fillRect l="-3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F4CA1D-ADA3-36E8-ED23-F0D2BA5285DB}"/>
                  </a:ext>
                </a:extLst>
              </p:cNvPr>
              <p:cNvSpPr txBox="1"/>
              <p:nvPr/>
            </p:nvSpPr>
            <p:spPr>
              <a:xfrm>
                <a:off x="7052499" y="3366890"/>
                <a:ext cx="49432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𝒔𝒔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olidFill>
                      <a:srgbClr val="0000FF"/>
                    </a:solidFill>
                  </a:rPr>
                  <a:t>: Radius of gyration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4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aggregates</m:t>
                    </m:r>
                  </m:oMath>
                </a14:m>
                <a:endParaRPr lang="en-US" sz="240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F4CA1D-ADA3-36E8-ED23-F0D2BA528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499" y="3366890"/>
                <a:ext cx="4943259" cy="461665"/>
              </a:xfrm>
              <a:prstGeom prst="rect">
                <a:avLst/>
              </a:prstGeom>
              <a:blipFill>
                <a:blip r:embed="rId9"/>
                <a:stretch>
                  <a:fillRect l="-37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35D5F73-BA69-B3B9-3788-73F8D71013C8}"/>
              </a:ext>
            </a:extLst>
          </p:cNvPr>
          <p:cNvSpPr txBox="1"/>
          <p:nvPr/>
        </p:nvSpPr>
        <p:spPr>
          <a:xfrm>
            <a:off x="12647103" y="-94217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Not adding this?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687470-4512-56E0-4C3A-B3FD6DAA652A}"/>
              </a:ext>
            </a:extLst>
          </p:cNvPr>
          <p:cNvSpPr txBox="1"/>
          <p:nvPr/>
        </p:nvSpPr>
        <p:spPr>
          <a:xfrm>
            <a:off x="2399524" y="33045"/>
            <a:ext cx="8571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SAXS results for Network sample at 10% strain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E6ECAD1-6DEA-751C-38F5-866AD4E0AB4F}"/>
              </a:ext>
            </a:extLst>
          </p:cNvPr>
          <p:cNvGrpSpPr/>
          <p:nvPr/>
        </p:nvGrpSpPr>
        <p:grpSpPr>
          <a:xfrm>
            <a:off x="12566534" y="3047205"/>
            <a:ext cx="4020797" cy="3196767"/>
            <a:chOff x="282043" y="192186"/>
            <a:chExt cx="4020797" cy="319676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AA79AD1-A33C-0FD3-9387-FF689B85D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2043" y="192186"/>
              <a:ext cx="4020797" cy="319676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D4BAB7-9665-F8CC-099A-BADAC14652B5}"/>
                </a:ext>
              </a:extLst>
            </p:cNvPr>
            <p:cNvSpPr txBox="1"/>
            <p:nvPr/>
          </p:nvSpPr>
          <p:spPr>
            <a:xfrm>
              <a:off x="1192021" y="1084895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Cluster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A4EC97-0361-9E00-9C0C-1603857AC0DC}"/>
                </a:ext>
              </a:extLst>
            </p:cNvPr>
            <p:cNvSpPr txBox="1"/>
            <p:nvPr/>
          </p:nvSpPr>
          <p:spPr>
            <a:xfrm>
              <a:off x="2305144" y="253185"/>
              <a:ext cx="128011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/>
                <a:t>Payne effect </a:t>
              </a:r>
            </a:p>
            <a:p>
              <a:r>
                <a:rPr lang="en-US" sz="1600"/>
                <a:t>&gt;</a:t>
              </a:r>
              <a:r>
                <a:rPr lang="en-US" sz="1600" b="1"/>
                <a:t>10</a:t>
              </a:r>
              <a:r>
                <a:rPr lang="en-US" sz="1600"/>
                <a:t>% strain</a:t>
              </a:r>
            </a:p>
          </p:txBody>
        </p:sp>
        <p:pic>
          <p:nvPicPr>
            <p:cNvPr id="37" name="Picture 36" descr="A circular object with white balls&#10;&#10;Description automatically generated">
              <a:extLst>
                <a:ext uri="{FF2B5EF4-FFF2-40B4-BE49-F238E27FC236}">
                  <a16:creationId xmlns:a16="http://schemas.microsoft.com/office/drawing/2014/main" id="{1969C98C-9B0D-C98D-5C79-32164F144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172" y="1481922"/>
              <a:ext cx="1325846" cy="132584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8370554-FA4E-420B-97CC-59CE2EF7BFCE}"/>
              </a:ext>
            </a:extLst>
          </p:cNvPr>
          <p:cNvSpPr txBox="1"/>
          <p:nvPr/>
        </p:nvSpPr>
        <p:spPr>
          <a:xfrm>
            <a:off x="1246672" y="5945982"/>
            <a:ext cx="10232090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NO significant strain-induced structural change was observed even at 10% strain over cycles in parallel direction.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6C93B-DD4F-D280-DF23-69B45A733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0622" y="6469599"/>
            <a:ext cx="2743200" cy="365125"/>
          </a:xfrm>
        </p:spPr>
        <p:txBody>
          <a:bodyPr/>
          <a:lstStyle/>
          <a:p>
            <a:fld id="{50EEFB91-6492-476D-A086-3BBED0BC80F1}" type="slidenum">
              <a:rPr lang="en-US" smtClean="0"/>
              <a:t>15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8BBE12-75D2-3C78-7B72-6FB28F41CB94}"/>
              </a:ext>
            </a:extLst>
          </p:cNvPr>
          <p:cNvCxnSpPr>
            <a:cxnSpLocks/>
          </p:cNvCxnSpPr>
          <p:nvPr/>
        </p:nvCxnSpPr>
        <p:spPr>
          <a:xfrm>
            <a:off x="981100" y="1203852"/>
            <a:ext cx="1056772" cy="692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031C0D-823A-6D3A-86DC-B19AC40B6CFF}"/>
                  </a:ext>
                </a:extLst>
              </p:cNvPr>
              <p:cNvSpPr txBox="1"/>
              <p:nvPr/>
            </p:nvSpPr>
            <p:spPr>
              <a:xfrm>
                <a:off x="1127911" y="1121866"/>
                <a:ext cx="13626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𝐷𝑚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031C0D-823A-6D3A-86DC-B19AC40B6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911" y="1121866"/>
                <a:ext cx="1362659" cy="369332"/>
              </a:xfrm>
              <a:prstGeom prst="rect">
                <a:avLst/>
              </a:prstGeom>
              <a:blipFill>
                <a:blip r:embed="rId1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F68466-B47B-F0C7-B5C8-6A4C55A8FA71}"/>
                  </a:ext>
                </a:extLst>
              </p:cNvPr>
              <p:cNvSpPr txBox="1"/>
              <p:nvPr/>
            </p:nvSpPr>
            <p:spPr>
              <a:xfrm>
                <a:off x="2110668" y="1558326"/>
                <a:ext cx="1362659" cy="367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𝑠𝑠</m:t>
                          </m:r>
                        </m:sub>
                        <m:sup>
                          <m:r>
                            <a:rPr lang="en-US" b="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baseline="300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F68466-B47B-F0C7-B5C8-6A4C55A8F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668" y="1558326"/>
                <a:ext cx="1362659" cy="36792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own Arrow 11">
            <a:extLst>
              <a:ext uri="{FF2B5EF4-FFF2-40B4-BE49-F238E27FC236}">
                <a16:creationId xmlns:a16="http://schemas.microsoft.com/office/drawing/2014/main" id="{2CD01DB7-A2AC-252D-1FEB-818E45E1EB66}"/>
              </a:ext>
            </a:extLst>
          </p:cNvPr>
          <p:cNvSpPr/>
          <p:nvPr/>
        </p:nvSpPr>
        <p:spPr>
          <a:xfrm>
            <a:off x="2599301" y="1940191"/>
            <a:ext cx="209708" cy="3679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515777-B3D1-894C-8D43-08779C8EFE21}"/>
              </a:ext>
            </a:extLst>
          </p:cNvPr>
          <p:cNvSpPr txBox="1"/>
          <p:nvPr/>
        </p:nvSpPr>
        <p:spPr>
          <a:xfrm rot="16200000">
            <a:off x="5989347" y="1985886"/>
            <a:ext cx="13894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D</a:t>
            </a:r>
            <a:r>
              <a:rPr lang="en-US" sz="2000" baseline="-25000"/>
              <a:t>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C43D3D-59DD-8FD0-49BB-83FCE71CC0D8}"/>
              </a:ext>
            </a:extLst>
          </p:cNvPr>
          <p:cNvSpPr txBox="1"/>
          <p:nvPr/>
        </p:nvSpPr>
        <p:spPr>
          <a:xfrm>
            <a:off x="8988050" y="2802661"/>
            <a:ext cx="88197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/>
              <a:t>Cycles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167A06-523F-AC44-8CDB-EC52726F033F}"/>
                  </a:ext>
                </a:extLst>
              </p:cNvPr>
              <p:cNvSpPr txBox="1"/>
              <p:nvPr/>
            </p:nvSpPr>
            <p:spPr>
              <a:xfrm>
                <a:off x="9827325" y="1523325"/>
                <a:ext cx="204545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D</a:t>
                </a:r>
                <a:r>
                  <a:rPr lang="en-US" sz="2000" baseline="-25000"/>
                  <a:t>m</a:t>
                </a:r>
                <a:r>
                  <a:rPr lang="en-US" sz="2000"/>
                  <a:t>=2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.65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0.02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167A06-523F-AC44-8CDB-EC52726F0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7325" y="1523325"/>
                <a:ext cx="2045452" cy="400110"/>
              </a:xfrm>
              <a:prstGeom prst="rect">
                <a:avLst/>
              </a:prstGeom>
              <a:blipFill>
                <a:blip r:embed="rId14"/>
                <a:stretch>
                  <a:fillRect l="-2976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3E168B-DEFB-831E-93CA-7EDDD94CCA42}"/>
                  </a:ext>
                </a:extLst>
              </p:cNvPr>
              <p:cNvSpPr txBox="1"/>
              <p:nvPr/>
            </p:nvSpPr>
            <p:spPr>
              <a:xfrm>
                <a:off x="9988730" y="3866738"/>
                <a:ext cx="1842137" cy="4154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/>
                  <a:t>R</a:t>
                </a:r>
                <a:r>
                  <a:rPr lang="en-US" sz="2000" baseline="-25000" err="1"/>
                  <a:t>ss</a:t>
                </a:r>
                <a:r>
                  <a:rPr lang="en-US" sz="2000"/>
                  <a:t>=2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93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3E168B-DEFB-831E-93CA-7EDDD94CC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730" y="3866738"/>
                <a:ext cx="1842137" cy="415435"/>
              </a:xfrm>
              <a:prstGeom prst="rect">
                <a:avLst/>
              </a:prstGeom>
              <a:blipFill>
                <a:blip r:embed="rId15"/>
                <a:stretch>
                  <a:fillRect l="-2318" t="-2941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16CDBA6-D7A3-36DA-B800-DEEA3C00AAE1}"/>
              </a:ext>
            </a:extLst>
          </p:cNvPr>
          <p:cNvSpPr txBox="1"/>
          <p:nvPr/>
        </p:nvSpPr>
        <p:spPr>
          <a:xfrm rot="16200000">
            <a:off x="5772854" y="4253638"/>
            <a:ext cx="171194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err="1"/>
              <a:t>R</a:t>
            </a:r>
            <a:r>
              <a:rPr lang="en-US" sz="2000" baseline="-25000" err="1"/>
              <a:t>ss</a:t>
            </a:r>
            <a:endParaRPr lang="en-US" sz="2000" baseline="-25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9E8D1D-BD4C-676D-AFE8-02EDDCADD805}"/>
              </a:ext>
            </a:extLst>
          </p:cNvPr>
          <p:cNvSpPr txBox="1"/>
          <p:nvPr/>
        </p:nvSpPr>
        <p:spPr>
          <a:xfrm>
            <a:off x="9013456" y="5260884"/>
            <a:ext cx="88197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/>
              <a:t>Cycles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4B0AA6-710C-C3FE-4FAF-4E8B3D1C2940}"/>
              </a:ext>
            </a:extLst>
          </p:cNvPr>
          <p:cNvSpPr txBox="1"/>
          <p:nvPr/>
        </p:nvSpPr>
        <p:spPr>
          <a:xfrm>
            <a:off x="3783387" y="1948935"/>
            <a:ext cx="1065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Parallel direction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1FBB4B-F7D1-9486-9197-91F92115D18B}"/>
              </a:ext>
            </a:extLst>
          </p:cNvPr>
          <p:cNvSpPr txBox="1"/>
          <p:nvPr/>
        </p:nvSpPr>
        <p:spPr>
          <a:xfrm>
            <a:off x="1328047" y="3866738"/>
            <a:ext cx="2674679" cy="707886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Payne effect has occurred at strain &gt;1%</a:t>
            </a:r>
          </a:p>
        </p:txBody>
      </p:sp>
    </p:spTree>
    <p:extLst>
      <p:ext uri="{BB962C8B-B14F-4D97-AF65-F5344CB8AC3E}">
        <p14:creationId xmlns:p14="http://schemas.microsoft.com/office/powerpoint/2010/main" val="1025666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F61424-BFAE-F536-1B6C-A4BAE2975A0A}"/>
              </a:ext>
            </a:extLst>
          </p:cNvPr>
          <p:cNvSpPr txBox="1"/>
          <p:nvPr/>
        </p:nvSpPr>
        <p:spPr>
          <a:xfrm>
            <a:off x="5023430" y="107473"/>
            <a:ext cx="230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85EEB-9325-576D-8A66-62574AD95101}"/>
              </a:ext>
            </a:extLst>
          </p:cNvPr>
          <p:cNvSpPr txBox="1"/>
          <p:nvPr/>
        </p:nvSpPr>
        <p:spPr>
          <a:xfrm>
            <a:off x="1307101" y="1005544"/>
            <a:ext cx="90196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Small-Angle X-ray Scattering (SAXS) is a powerful tool for investigating the intrinsic structural properties of hierarchical materials.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However, its inherent time- and space-averaging characteristics may limit its effectiveness in observing local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Although the average structure of agglomerates (Network) remains unchanged, local structural variations still occur during oscillation. (from XPCS studies)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These local changes could potentially explain the Payne effect. </a:t>
            </a:r>
          </a:p>
        </p:txBody>
      </p:sp>
    </p:spTree>
    <p:extLst>
      <p:ext uri="{BB962C8B-B14F-4D97-AF65-F5344CB8AC3E}">
        <p14:creationId xmlns:p14="http://schemas.microsoft.com/office/powerpoint/2010/main" val="2717626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792F9A-77D1-4CE1-E4A9-F6671785D2F5}"/>
              </a:ext>
            </a:extLst>
          </p:cNvPr>
          <p:cNvSpPr txBox="1"/>
          <p:nvPr/>
        </p:nvSpPr>
        <p:spPr>
          <a:xfrm>
            <a:off x="5023430" y="107473"/>
            <a:ext cx="2094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B57F58-63DB-7618-BEB9-C0135F3A76E9}"/>
              </a:ext>
            </a:extLst>
          </p:cNvPr>
          <p:cNvSpPr txBox="1"/>
          <p:nvPr/>
        </p:nvSpPr>
        <p:spPr>
          <a:xfrm>
            <a:off x="476656" y="950043"/>
            <a:ext cx="1032104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Fu, W., &amp; Wang, L. (2016). Research on Payne effect of natural rubber reinforced by graft‐modified silica. </a:t>
            </a:r>
            <a:r>
              <a:rPr lang="en-US" i="1">
                <a:effectLst/>
              </a:rPr>
              <a:t>Journal of Applied Polymer Science</a:t>
            </a:r>
            <a:r>
              <a:rPr lang="en-US">
                <a:effectLst/>
              </a:rPr>
              <a:t>, </a:t>
            </a:r>
            <a:r>
              <a:rPr lang="en-US" i="1">
                <a:effectLst/>
              </a:rPr>
              <a:t>133</a:t>
            </a:r>
            <a:r>
              <a:rPr lang="en-US">
                <a:effectLst/>
              </a:rPr>
              <a:t>(36). https://doi.org/10.1002/app.43891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Koga, T., Tanaka, F., </a:t>
            </a:r>
            <a:r>
              <a:rPr lang="en-US" err="1">
                <a:effectLst/>
              </a:rPr>
              <a:t>Motokawa</a:t>
            </a:r>
            <a:r>
              <a:rPr lang="en-US">
                <a:effectLst/>
              </a:rPr>
              <a:t>, R., Koizumi, S., &amp; Winnik, F. M. (2008). Theoretical modeling of associated structures in aqueous solutions of hydrophobically modified </a:t>
            </a:r>
            <a:r>
              <a:rPr lang="en-US" err="1">
                <a:effectLst/>
              </a:rPr>
              <a:t>Telechelic</a:t>
            </a:r>
            <a:r>
              <a:rPr lang="en-US">
                <a:effectLst/>
              </a:rPr>
              <a:t> PNIPAM based on a neutron scattering study. </a:t>
            </a:r>
            <a:r>
              <a:rPr lang="en-US" i="1">
                <a:effectLst/>
              </a:rPr>
              <a:t>Macromolecules</a:t>
            </a:r>
            <a:r>
              <a:rPr lang="en-US">
                <a:effectLst/>
              </a:rPr>
              <a:t>, </a:t>
            </a:r>
            <a:r>
              <a:rPr lang="en-US" i="1">
                <a:effectLst/>
              </a:rPr>
              <a:t>41</a:t>
            </a:r>
            <a:r>
              <a:rPr lang="en-US">
                <a:effectLst/>
              </a:rPr>
              <a:t>(23), 9413–9422. https://doi.org/10.1021/ma800957z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Rogers, M. C., Chen, K., </a:t>
            </a:r>
            <a:r>
              <a:rPr lang="en-US" err="1">
                <a:effectLst/>
              </a:rPr>
              <a:t>Andrzejewski</a:t>
            </a:r>
            <a:r>
              <a:rPr lang="en-US">
                <a:effectLst/>
              </a:rPr>
              <a:t>, L., Narayanan, S., Ramakrishnan, S., </a:t>
            </a:r>
            <a:r>
              <a:rPr lang="en-US" err="1">
                <a:effectLst/>
              </a:rPr>
              <a:t>Leheny</a:t>
            </a:r>
            <a:r>
              <a:rPr lang="en-US">
                <a:effectLst/>
              </a:rPr>
              <a:t>, R. L., &amp; Harden, J. L. (2014). Echoes in X-ray speckles track nanometer-scale plastic events in colloidal gels under shear. </a:t>
            </a:r>
            <a:r>
              <a:rPr lang="en-US" i="1">
                <a:effectLst/>
              </a:rPr>
              <a:t>Physical Review E</a:t>
            </a:r>
            <a:r>
              <a:rPr lang="en-US">
                <a:effectLst/>
              </a:rPr>
              <a:t>, </a:t>
            </a:r>
            <a:r>
              <a:rPr lang="en-US" i="1">
                <a:effectLst/>
              </a:rPr>
              <a:t>90</a:t>
            </a:r>
            <a:r>
              <a:rPr lang="en-US">
                <a:effectLst/>
              </a:rPr>
              <a:t>(6). https://doi.org/10.1103/physreve.90.062310 </a:t>
            </a:r>
          </a:p>
        </p:txBody>
      </p:sp>
    </p:spTree>
    <p:extLst>
      <p:ext uri="{BB962C8B-B14F-4D97-AF65-F5344CB8AC3E}">
        <p14:creationId xmlns:p14="http://schemas.microsoft.com/office/powerpoint/2010/main" val="63194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5982DE2-49B4-5E33-6CCF-21CD46FC2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666" y="6627424"/>
            <a:ext cx="3389227" cy="41326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8862A4-7B86-217D-1F32-718F870407D2}"/>
              </a:ext>
            </a:extLst>
          </p:cNvPr>
          <p:cNvSpPr txBox="1"/>
          <p:nvPr/>
        </p:nvSpPr>
        <p:spPr>
          <a:xfrm>
            <a:off x="6030896" y="91125"/>
            <a:ext cx="5744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Vesper Libre Regular" pitchFamily="34" charset="-122"/>
                <a:cs typeface="Times New Roman" panose="02020603050405020304" pitchFamily="18" charset="0"/>
              </a:rPr>
              <a:t>A critical issue in the tire industry is the hysteresis loss of rubber, often attributed to the </a:t>
            </a:r>
            <a:r>
              <a:rPr lang="en-US" sz="2400" b="1" i="1">
                <a:solidFill>
                  <a:srgbClr val="1F497D"/>
                </a:solidFill>
                <a:latin typeface="Times New Roman" panose="02020603050405020304" pitchFamily="18" charset="0"/>
                <a:ea typeface="Vesper Libre Regular" pitchFamily="34" charset="-122"/>
                <a:cs typeface="Times New Roman" panose="02020603050405020304" pitchFamily="18" charset="0"/>
              </a:rPr>
              <a:t>Payne effect </a:t>
            </a:r>
            <a:endParaRPr 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7D3959-8875-36DC-B0EB-628C41AD8036}"/>
              </a:ext>
            </a:extLst>
          </p:cNvPr>
          <p:cNvSpPr txBox="1"/>
          <p:nvPr/>
        </p:nvSpPr>
        <p:spPr>
          <a:xfrm>
            <a:off x="550175" y="509760"/>
            <a:ext cx="49401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u="sng"/>
              <a:t>Payne Effect</a:t>
            </a:r>
            <a:r>
              <a:rPr lang="en-US" sz="2400" i="1" u="sng"/>
              <a:t>: Modulus Nonlinearity Under Strain: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F78878-BCE1-0F9A-116E-98B6B2B41AC8}"/>
              </a:ext>
            </a:extLst>
          </p:cNvPr>
          <p:cNvSpPr txBox="1"/>
          <p:nvPr/>
        </p:nvSpPr>
        <p:spPr>
          <a:xfrm>
            <a:off x="5950943" y="1272791"/>
            <a:ext cx="5922485" cy="2241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/>
              <a:t>1. Why is the </a:t>
            </a:r>
            <a:r>
              <a:rPr lang="en-US" sz="2400" b="1" i="1">
                <a:solidFill>
                  <a:srgbClr val="1F497D"/>
                </a:solidFill>
                <a:latin typeface="Times New Roman" panose="02020603050405020304" pitchFamily="18" charset="0"/>
                <a:ea typeface="Vesper Libre Regular" pitchFamily="34" charset="-122"/>
                <a:cs typeface="Times New Roman" panose="02020603050405020304" pitchFamily="18" charset="0"/>
              </a:rPr>
              <a:t>Payne effect </a:t>
            </a:r>
            <a:r>
              <a:rPr lang="en-US" sz="2400"/>
              <a:t>critical for tires?</a:t>
            </a:r>
          </a:p>
          <a:p>
            <a:pPr>
              <a:lnSpc>
                <a:spcPct val="150000"/>
              </a:lnSpc>
            </a:pPr>
            <a:r>
              <a:rPr lang="en-US" sz="2400"/>
              <a:t>             When strain increases: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Loss of elastic modulus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Loss of rolling resistance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8DA518-4056-E53A-7278-3FAB3C71F922}"/>
              </a:ext>
            </a:extLst>
          </p:cNvPr>
          <p:cNvSpPr txBox="1"/>
          <p:nvPr/>
        </p:nvSpPr>
        <p:spPr>
          <a:xfrm>
            <a:off x="12559090" y="3236398"/>
            <a:ext cx="47655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Why does the Payne effect matter?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Understanding Material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Improving tires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Material Selection and Compound Formulation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Durability and Longevity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Cost-Efficiency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Innovation in Tire Technologies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C23F388-0C7F-5D86-74B5-A712F3456FA1}"/>
              </a:ext>
            </a:extLst>
          </p:cNvPr>
          <p:cNvSpPr txBox="1"/>
          <p:nvPr/>
        </p:nvSpPr>
        <p:spPr>
          <a:xfrm>
            <a:off x="6030896" y="3455286"/>
            <a:ext cx="535035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/>
              <a:t>2. The </a:t>
            </a:r>
            <a:r>
              <a:rPr lang="en-US" sz="2400" b="1" i="1">
                <a:solidFill>
                  <a:srgbClr val="1F497D"/>
                </a:solidFill>
                <a:latin typeface="Times New Roman" panose="02020603050405020304" pitchFamily="18" charset="0"/>
                <a:ea typeface="Vesper Libre Regular" pitchFamily="34" charset="-122"/>
                <a:cs typeface="Times New Roman" panose="02020603050405020304" pitchFamily="18" charset="0"/>
              </a:rPr>
              <a:t>Payne effect </a:t>
            </a:r>
            <a:r>
              <a:rPr lang="en-US" sz="2400"/>
              <a:t>is attributed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E143F0D1-5404-245B-8217-17AF62B503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7" r="-1"/>
          <a:stretch/>
        </p:blipFill>
        <p:spPr>
          <a:xfrm>
            <a:off x="6030896" y="4549676"/>
            <a:ext cx="4824061" cy="2308324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2C8DA8B-88E9-CA56-CD71-71D2C83F1AD6}"/>
              </a:ext>
            </a:extLst>
          </p:cNvPr>
          <p:cNvSpPr txBox="1"/>
          <p:nvPr/>
        </p:nvSpPr>
        <p:spPr>
          <a:xfrm>
            <a:off x="7754894" y="4009284"/>
            <a:ext cx="4118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/>
              <a:t>Irreversible filler-filler network breakage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CF0269E-3A92-0D86-6499-82B0DA4C23FC}"/>
              </a:ext>
            </a:extLst>
          </p:cNvPr>
          <p:cNvSpPr txBox="1"/>
          <p:nvPr/>
        </p:nvSpPr>
        <p:spPr>
          <a:xfrm>
            <a:off x="8276869" y="6557281"/>
            <a:ext cx="29470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Fu &amp; Wang, </a:t>
            </a:r>
            <a:r>
              <a:rPr lang="en-US" sz="1200" i="1"/>
              <a:t>Applied Polymer Science</a:t>
            </a:r>
            <a:r>
              <a:rPr lang="en-US" sz="1200"/>
              <a:t>, 2016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F692A1-B029-5D42-4AD4-364737EDDB3D}"/>
              </a:ext>
            </a:extLst>
          </p:cNvPr>
          <p:cNvSpPr txBox="1"/>
          <p:nvPr/>
        </p:nvSpPr>
        <p:spPr>
          <a:xfrm>
            <a:off x="12431635" y="200055"/>
            <a:ext cx="28191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In the tire industry, one BIG concerns is the hysteresis loss of rubber which is believed due to the </a:t>
            </a:r>
            <a:r>
              <a:rPr lang="en-US" i="1">
                <a:solidFill>
                  <a:srgbClr val="FF0000"/>
                </a:solidFill>
              </a:rPr>
              <a:t>Payne effect</a:t>
            </a:r>
            <a:r>
              <a:rPr lang="en-US">
                <a:solidFill>
                  <a:srgbClr val="FF0000"/>
                </a:solidFill>
              </a:rPr>
              <a:t>. </a:t>
            </a:r>
          </a:p>
          <a:p>
            <a:r>
              <a:rPr lang="en-US">
                <a:solidFill>
                  <a:srgbClr val="FF0000"/>
                </a:solidFill>
              </a:rPr>
              <a:t>Why the Payne effect matters for tire:</a:t>
            </a:r>
          </a:p>
          <a:p>
            <a:r>
              <a:rPr lang="en-US">
                <a:solidFill>
                  <a:srgbClr val="FF0000"/>
                </a:solidFill>
              </a:rPr>
              <a:t>When the strain increases: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Loss of rolling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Loss of elastic modulus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7E143-1178-4B14-DBF9-820B9ED5FD64}"/>
              </a:ext>
            </a:extLst>
          </p:cNvPr>
          <p:cNvSpPr txBox="1"/>
          <p:nvPr/>
        </p:nvSpPr>
        <p:spPr>
          <a:xfrm>
            <a:off x="0" y="11031"/>
            <a:ext cx="185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Payne Effect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80745B-CD3B-CB57-0848-EBA609B5EC1D}"/>
              </a:ext>
            </a:extLst>
          </p:cNvPr>
          <p:cNvGrpSpPr/>
          <p:nvPr/>
        </p:nvGrpSpPr>
        <p:grpSpPr>
          <a:xfrm>
            <a:off x="-31613" y="1340528"/>
            <a:ext cx="5867400" cy="4787900"/>
            <a:chOff x="-31613" y="1340528"/>
            <a:chExt cx="5867400" cy="47879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14B946-CF12-A520-1D17-4F8F3F536CD7}"/>
                </a:ext>
              </a:extLst>
            </p:cNvPr>
            <p:cNvGrpSpPr/>
            <p:nvPr/>
          </p:nvGrpSpPr>
          <p:grpSpPr>
            <a:xfrm>
              <a:off x="-31613" y="1340528"/>
              <a:ext cx="5867400" cy="4787900"/>
              <a:chOff x="-31613" y="1340528"/>
              <a:chExt cx="5867400" cy="47879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C626FC8-2134-18F1-7CC7-662725D79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613" y="1340528"/>
                <a:ext cx="5867400" cy="47879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79A8AE94-C2C2-0FF8-1C4E-775902FD1DE9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69710" y="2659660"/>
                    <a:ext cx="262321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>
                      <a:ln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79A8AE94-C2C2-0FF8-1C4E-775902FD1D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269710" y="2659660"/>
                    <a:ext cx="262321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091" r="-11111" b="-2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A36736A-3EAC-8338-8B05-83739FA69164}"/>
                </a:ext>
              </a:extLst>
            </p:cNvPr>
            <p:cNvSpPr txBox="1"/>
            <p:nvPr/>
          </p:nvSpPr>
          <p:spPr>
            <a:xfrm>
              <a:off x="3464560" y="1716156"/>
              <a:ext cx="741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filler vol%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81CB2-9B6B-4A71-0E64-7721FC34B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FB91-6492-476D-A086-3BBED0BC80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9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7" grpId="0"/>
      <p:bldP spid="69" grpId="0"/>
      <p:bldP spid="7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900D9B-55C6-5C68-6EF0-B7B40714DA0A}"/>
              </a:ext>
            </a:extLst>
          </p:cNvPr>
          <p:cNvSpPr txBox="1"/>
          <p:nvPr/>
        </p:nvSpPr>
        <p:spPr>
          <a:xfrm>
            <a:off x="1899069" y="3178404"/>
            <a:ext cx="2760158" cy="58477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+mj-lt"/>
              </a:rPr>
              <a:t>Model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0A09E-5784-798B-F06F-92C8352FECF6}"/>
              </a:ext>
            </a:extLst>
          </p:cNvPr>
          <p:cNvSpPr txBox="1"/>
          <p:nvPr/>
        </p:nvSpPr>
        <p:spPr>
          <a:xfrm>
            <a:off x="-394315" y="3996471"/>
            <a:ext cx="7481311" cy="2144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12611" lvl="1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Vesper Libre Regular" pitchFamily="34" charset="-122"/>
                <a:cs typeface="Times New Roman" panose="02020603050405020304" pitchFamily="18" charset="0"/>
              </a:rPr>
              <a:t>Polymer : Polybutadiene (PB, M</a:t>
            </a:r>
            <a:r>
              <a:rPr lang="en-US" sz="2400" baseline="-2500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Vesper Libre Regular" pitchFamily="34" charset="-122"/>
                <a:cs typeface="Times New Roman" panose="02020603050405020304" pitchFamily="18" charset="0"/>
              </a:rPr>
              <a:t>w</a:t>
            </a: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Vesper Libre Regular" pitchFamily="34" charset="-122"/>
                <a:cs typeface="Times New Roman" panose="02020603050405020304" pitchFamily="18" charset="0"/>
              </a:rPr>
              <a:t> = 350 kg/mol, M</a:t>
            </a:r>
            <a:r>
              <a:rPr lang="en-US" sz="2400" baseline="-2500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Vesper Libre Regular" pitchFamily="34" charset="-122"/>
                <a:cs typeface="Times New Roman" panose="02020603050405020304" pitchFamily="18" charset="0"/>
              </a:rPr>
              <a:t>w</a:t>
            </a: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Vesper Libre Regular" pitchFamily="34" charset="-122"/>
                <a:cs typeface="Times New Roman" panose="02020603050405020304" pitchFamily="18" charset="0"/>
              </a:rPr>
              <a:t>/M</a:t>
            </a:r>
            <a:r>
              <a:rPr lang="en-US" sz="2400" baseline="-2500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Vesper Libre Regular" pitchFamily="34" charset="-122"/>
                <a:cs typeface="Times New Roman" panose="02020603050405020304" pitchFamily="18" charset="0"/>
              </a:rPr>
              <a:t>n</a:t>
            </a: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Vesper Libre Regular" pitchFamily="34" charset="-122"/>
                <a:cs typeface="Times New Roman" panose="02020603050405020304" pitchFamily="18" charset="0"/>
              </a:rPr>
              <a:t>=2.3, </a:t>
            </a:r>
            <a:r>
              <a:rPr lang="en-US" sz="2400">
                <a:effectLst/>
                <a:latin typeface="Times"/>
              </a:rPr>
              <a:t>Asahi Kasei</a:t>
            </a: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Vesper Libre Regular" pitchFamily="34" charset="-122"/>
                <a:cs typeface="Times New Roman" panose="02020603050405020304" pitchFamily="18" charset="0"/>
              </a:rPr>
              <a:t>), </a:t>
            </a:r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  <a:ea typeface="Vesper Libre Regular" pitchFamily="34" charset="-122"/>
                <a:cs typeface="Times New Roman" panose="02020603050405020304" pitchFamily="18" charset="0"/>
              </a:rPr>
              <a:t>Cross-linked</a:t>
            </a: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Vesper Libre Regular" pitchFamily="34" charset="-122"/>
                <a:cs typeface="Times New Roman" panose="02020603050405020304" pitchFamily="18" charset="0"/>
              </a:rPr>
              <a:t> 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611" lvl="1" indent="-342900">
              <a:spcBef>
                <a:spcPts val="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Vesper Libre Regular" pitchFamily="34" charset="-122"/>
                <a:cs typeface="Times New Roman" panose="02020603050405020304" pitchFamily="18" charset="0"/>
              </a:rPr>
              <a:t>Fillers: Silica (SiO</a:t>
            </a:r>
            <a:r>
              <a:rPr lang="en-US" sz="2400" baseline="-2500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Vesper Libre Regular" pitchFamily="34" charset="-122"/>
                <a:cs typeface="Times New Roman" panose="02020603050405020304" pitchFamily="18" charset="0"/>
              </a:rPr>
              <a:t>2</a:t>
            </a: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Vesper Libre Regular" pitchFamily="34" charset="-122"/>
                <a:cs typeface="Times New Roman" panose="02020603050405020304" pitchFamily="18" charset="0"/>
              </a:rPr>
              <a:t>, filler size: 170 </a:t>
            </a:r>
            <a:r>
              <a:rPr lang="en-US" sz="2400" err="1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Vesper Libre Regular" pitchFamily="34" charset="-122"/>
                <a:cs typeface="Times New Roman" panose="02020603050405020304" pitchFamily="18" charset="0"/>
              </a:rPr>
              <a:t>Å</a:t>
            </a: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Vesper Libre Regular" pitchFamily="34" charset="-122"/>
                <a:cs typeface="Times New Roman" panose="02020603050405020304" pitchFamily="18" charset="0"/>
              </a:rPr>
              <a:t>)</a:t>
            </a:r>
          </a:p>
          <a:p>
            <a:pPr marL="812611" lvl="1" indent="-342900">
              <a:spcBef>
                <a:spcPts val="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Vesper Libre Regular" pitchFamily="34" charset="-122"/>
                <a:cs typeface="Times New Roman" panose="02020603050405020304" pitchFamily="18" charset="0"/>
              </a:rPr>
              <a:t>Silane coupling agent: </a:t>
            </a:r>
            <a:r>
              <a:rPr lang="en-US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Bis(</a:t>
            </a:r>
            <a:r>
              <a:rPr lang="en-US" sz="24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triethoxysilylpropyl</a:t>
            </a:r>
            <a:r>
              <a:rPr lang="en-US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)polysulfide (</a:t>
            </a:r>
            <a:r>
              <a:rPr lang="en-US" sz="2400">
                <a:effectLst/>
              </a:rPr>
              <a:t>SI69, </a:t>
            </a:r>
            <a:r>
              <a:rPr lang="en-US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Evonik)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AD3F4D-8C56-252A-020C-26356D51B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28513"/>
              </p:ext>
            </p:extLst>
          </p:nvPr>
        </p:nvGraphicFramePr>
        <p:xfrm>
          <a:off x="7803911" y="174922"/>
          <a:ext cx="3708588" cy="2711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392">
                  <a:extLst>
                    <a:ext uri="{9D8B030D-6E8A-4147-A177-3AD203B41FA5}">
                      <a16:colId xmlns:a16="http://schemas.microsoft.com/office/drawing/2014/main" val="628510060"/>
                    </a:ext>
                  </a:extLst>
                </a:gridCol>
                <a:gridCol w="2051196">
                  <a:extLst>
                    <a:ext uri="{9D8B030D-6E8A-4147-A177-3AD203B41FA5}">
                      <a16:colId xmlns:a16="http://schemas.microsoft.com/office/drawing/2014/main" val="631323241"/>
                    </a:ext>
                  </a:extLst>
                </a:gridCol>
              </a:tblGrid>
              <a:tr h="769953">
                <a:tc>
                  <a:txBody>
                    <a:bodyPr/>
                    <a:lstStyle/>
                    <a:p>
                      <a:r>
                        <a:rPr lang="en-US"/>
                        <a:t>Sample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1"/>
                          </a:solidFill>
                        </a:rPr>
                        <a:t>“Network”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540589"/>
                  </a:ext>
                </a:extLst>
              </a:tr>
              <a:tr h="752879">
                <a:tc>
                  <a:txBody>
                    <a:bodyPr/>
                    <a:lstStyle/>
                    <a:p>
                      <a:r>
                        <a:rPr lang="en-US" sz="1800" b="1"/>
                        <a:t>Filler volume fraction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389532"/>
                  </a:ext>
                </a:extLst>
              </a:tr>
              <a:tr h="752879">
                <a:tc>
                  <a:txBody>
                    <a:bodyPr/>
                    <a:lstStyle/>
                    <a:p>
                      <a:r>
                        <a:rPr lang="en-US" sz="1800" b="1"/>
                        <a:t>Payne effect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Strain &gt; 1%</a:t>
                      </a:r>
                      <a:endParaRPr 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0339180"/>
                  </a:ext>
                </a:extLst>
              </a:tr>
              <a:tr h="436192">
                <a:tc>
                  <a:txBody>
                    <a:bodyPr/>
                    <a:lstStyle/>
                    <a:p>
                      <a:r>
                        <a:rPr lang="en-US" sz="1800" b="1"/>
                        <a:t>Percolation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169778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98CA5E10-A18D-7409-1B22-E1B1F3213189}"/>
              </a:ext>
            </a:extLst>
          </p:cNvPr>
          <p:cNvSpPr/>
          <p:nvPr/>
        </p:nvSpPr>
        <p:spPr>
          <a:xfrm>
            <a:off x="8483599" y="3007360"/>
            <a:ext cx="2499833" cy="36757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247A8E-336B-FAFD-72ED-4B8627587D7A}"/>
              </a:ext>
            </a:extLst>
          </p:cNvPr>
          <p:cNvSpPr txBox="1"/>
          <p:nvPr/>
        </p:nvSpPr>
        <p:spPr>
          <a:xfrm>
            <a:off x="9099903" y="3058980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/>
              <a:t>Network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91D137-E025-5A95-CBCE-5075DBF3B4D7}"/>
              </a:ext>
            </a:extLst>
          </p:cNvPr>
          <p:cNvSpPr txBox="1"/>
          <p:nvPr/>
        </p:nvSpPr>
        <p:spPr>
          <a:xfrm>
            <a:off x="8515393" y="3565584"/>
            <a:ext cx="24998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>
                <a:solidFill>
                  <a:schemeClr val="bg2">
                    <a:lumMod val="10000"/>
                  </a:schemeClr>
                </a:solidFill>
              </a:rPr>
              <a:t>Percolated structure</a:t>
            </a: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E0F8FBBF-0229-151D-FDA4-EECA57E58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7074" y="7233782"/>
            <a:ext cx="5622533" cy="2800091"/>
          </a:xfrm>
          <a:prstGeom prst="rect">
            <a:avLst/>
          </a:prstGeom>
        </p:spPr>
      </p:pic>
      <p:pic>
        <p:nvPicPr>
          <p:cNvPr id="10" name="Picture 9" descr="A circular object with white balls on it&#10;&#10;Description automatically generated">
            <a:extLst>
              <a:ext uri="{FF2B5EF4-FFF2-40B4-BE49-F238E27FC236}">
                <a16:creationId xmlns:a16="http://schemas.microsoft.com/office/drawing/2014/main" id="{836DEA89-9F87-6F55-94CB-A52035504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542" y="4311979"/>
            <a:ext cx="2089536" cy="2089536"/>
          </a:xfrm>
          <a:prstGeom prst="rect">
            <a:avLst/>
          </a:prstGeom>
        </p:spPr>
      </p:pic>
      <p:pic>
        <p:nvPicPr>
          <p:cNvPr id="31" name="Picture 30" descr="A circle with white balls on it&#10;&#10;Description automatically generated">
            <a:extLst>
              <a:ext uri="{FF2B5EF4-FFF2-40B4-BE49-F238E27FC236}">
                <a16:creationId xmlns:a16="http://schemas.microsoft.com/office/drawing/2014/main" id="{63A3DA90-6864-7E8F-FC69-1D8366444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660" y="2929183"/>
            <a:ext cx="1814920" cy="18149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563CC3-0CF7-FD33-14E3-26AB290C681D}"/>
              </a:ext>
            </a:extLst>
          </p:cNvPr>
          <p:cNvSpPr txBox="1"/>
          <p:nvPr/>
        </p:nvSpPr>
        <p:spPr>
          <a:xfrm>
            <a:off x="-4508362" y="8310661"/>
            <a:ext cx="35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You used this figure in the previous page. Do you need again?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5CFBD2-9BBF-B50B-E848-A0AAB34FA9F5}"/>
              </a:ext>
            </a:extLst>
          </p:cNvPr>
          <p:cNvSpPr txBox="1"/>
          <p:nvPr/>
        </p:nvSpPr>
        <p:spPr>
          <a:xfrm>
            <a:off x="3712234" y="7618166"/>
            <a:ext cx="35206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In general, for rheology, G’ and E’ represent the measurement mode.</a:t>
            </a:r>
          </a:p>
          <a:p>
            <a:r>
              <a:rPr lang="en-US">
                <a:solidFill>
                  <a:srgbClr val="FF0000"/>
                </a:solidFill>
              </a:rPr>
              <a:t>G’</a:t>
            </a:r>
            <a:r>
              <a:rPr lang="en-US">
                <a:solidFill>
                  <a:srgbClr val="FF0000"/>
                </a:solidFill>
                <a:sym typeface="Wingdings" pitchFamily="2" charset="2"/>
              </a:rPr>
              <a:t> dynamic oscillation </a:t>
            </a:r>
          </a:p>
          <a:p>
            <a:r>
              <a:rPr lang="en-US">
                <a:solidFill>
                  <a:srgbClr val="FF0000"/>
                </a:solidFill>
                <a:sym typeface="Wingdings" pitchFamily="2" charset="2"/>
              </a:rPr>
              <a:t>E’  stretching (usually use as E Young’s modulus)</a:t>
            </a:r>
          </a:p>
          <a:p>
            <a:r>
              <a:rPr lang="en-US">
                <a:solidFill>
                  <a:srgbClr val="FF0000"/>
                </a:solidFill>
                <a:highlight>
                  <a:srgbClr val="FFFF00"/>
                </a:highlight>
                <a:sym typeface="Wingdings" pitchFamily="2" charset="2"/>
              </a:rPr>
              <a:t>I prefer to use G’ if this comes from dynamic oscillatory mode.</a:t>
            </a:r>
            <a:endParaRPr 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6A3E6-768B-E847-E734-4D76EFF28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FB91-6492-476D-A086-3BBED0BC80F1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26A195-6C59-C864-DF9E-1836278C853D}"/>
              </a:ext>
            </a:extLst>
          </p:cNvPr>
          <p:cNvSpPr txBox="1"/>
          <p:nvPr/>
        </p:nvSpPr>
        <p:spPr>
          <a:xfrm>
            <a:off x="137290" y="772037"/>
            <a:ext cx="58098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understand </a:t>
            </a:r>
            <a:r>
              <a:rPr lang="en-US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mechanism underlying the Payne effect</a:t>
            </a:r>
            <a:r>
              <a:rPr lang="en-US" sz="2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we perform</a:t>
            </a:r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ed</a:t>
            </a:r>
            <a:r>
              <a:rPr lang="en-US" sz="2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i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in operando </a:t>
            </a:r>
            <a:r>
              <a:rPr lang="en-US" sz="2400" b="1"/>
              <a:t>X-ray Photon Correlation Spectroscopy (XPCS) </a:t>
            </a:r>
            <a:r>
              <a:rPr lang="en-US" sz="2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experiments </a:t>
            </a:r>
            <a:r>
              <a:rPr lang="en-US" sz="2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under </a:t>
            </a:r>
            <a:r>
              <a:rPr lang="en-US" sz="2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oscillatory deformation </a:t>
            </a:r>
            <a:r>
              <a:rPr lang="en-US" sz="2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rubber samples</a:t>
            </a:r>
            <a:endParaRPr 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0D5C1-0AC3-4846-E32A-F8AA1DB7731B}"/>
              </a:ext>
            </a:extLst>
          </p:cNvPr>
          <p:cNvSpPr txBox="1"/>
          <p:nvPr/>
        </p:nvSpPr>
        <p:spPr>
          <a:xfrm>
            <a:off x="2680644" y="101987"/>
            <a:ext cx="1197009" cy="58477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Aim</a:t>
            </a:r>
            <a:r>
              <a:rPr lang="en-US" sz="3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88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6B85261F-3ED2-945A-430E-47054CC51CCB}"/>
              </a:ext>
            </a:extLst>
          </p:cNvPr>
          <p:cNvGrpSpPr/>
          <p:nvPr/>
        </p:nvGrpSpPr>
        <p:grpSpPr>
          <a:xfrm>
            <a:off x="369309" y="821590"/>
            <a:ext cx="2956242" cy="2753864"/>
            <a:chOff x="438580" y="540480"/>
            <a:chExt cx="3015820" cy="2809363"/>
          </a:xfrm>
        </p:grpSpPr>
        <p:pic>
          <p:nvPicPr>
            <p:cNvPr id="6" name="Picture 5" descr="A black tire on a road&#10;&#10;Description automatically generated">
              <a:extLst>
                <a:ext uri="{FF2B5EF4-FFF2-40B4-BE49-F238E27FC236}">
                  <a16:creationId xmlns:a16="http://schemas.microsoft.com/office/drawing/2014/main" id="{5AC7F1DC-553B-861C-D77F-8AF4BEF52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2" b="7491"/>
            <a:stretch/>
          </p:blipFill>
          <p:spPr>
            <a:xfrm>
              <a:off x="438580" y="540480"/>
              <a:ext cx="3015820" cy="2809363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1D1A098-D0C8-1BE5-73F1-0E421A5A7FFE}"/>
                </a:ext>
              </a:extLst>
            </p:cNvPr>
            <p:cNvSpPr/>
            <p:nvPr/>
          </p:nvSpPr>
          <p:spPr>
            <a:xfrm>
              <a:off x="1639608" y="2509898"/>
              <a:ext cx="667385" cy="17068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DCF4C76-D161-E714-3792-82EFB94F28F4}"/>
              </a:ext>
            </a:extLst>
          </p:cNvPr>
          <p:cNvSpPr txBox="1"/>
          <p:nvPr/>
        </p:nvSpPr>
        <p:spPr>
          <a:xfrm>
            <a:off x="810228" y="-33498"/>
            <a:ext cx="10768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In operando </a:t>
            </a:r>
            <a:r>
              <a:rPr lang="en-US" sz="3200" b="1"/>
              <a:t>X-ray Photon Correlation Spectroscopy (XPCS)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042A7-80B9-4AF1-3607-7E29D04D5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FB91-6492-476D-A086-3BBED0BC80F1}" type="slidenum">
              <a:rPr lang="en-US" smtClean="0"/>
              <a:t>4</a:t>
            </a:fld>
            <a:endParaRPr lang="en-US"/>
          </a:p>
        </p:txBody>
      </p:sp>
      <p:pic>
        <p:nvPicPr>
          <p:cNvPr id="25" name="Picture 24" descr="A laser beam pointing at a blue panel&#10;&#10;Description automatically generated with medium confidence">
            <a:extLst>
              <a:ext uri="{FF2B5EF4-FFF2-40B4-BE49-F238E27FC236}">
                <a16:creationId xmlns:a16="http://schemas.microsoft.com/office/drawing/2014/main" id="{C677B558-DD7C-0E85-A41D-95F26C16A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655" y="1692821"/>
            <a:ext cx="8287137" cy="38258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0E82E1D-A580-EBE2-9664-33B94A3332A1}"/>
              </a:ext>
            </a:extLst>
          </p:cNvPr>
          <p:cNvSpPr txBox="1"/>
          <p:nvPr/>
        </p:nvSpPr>
        <p:spPr>
          <a:xfrm>
            <a:off x="7826030" y="848663"/>
            <a:ext cx="3526360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Static structural information</a:t>
            </a:r>
          </a:p>
          <a:p>
            <a:pPr algn="ctr"/>
            <a:r>
              <a:rPr lang="en-US" sz="2000" b="1"/>
              <a:t>(SAXS)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4D6103-DE5C-3305-E12B-5C197C33402E}"/>
              </a:ext>
            </a:extLst>
          </p:cNvPr>
          <p:cNvCxnSpPr>
            <a:cxnSpLocks/>
          </p:cNvCxnSpPr>
          <p:nvPr/>
        </p:nvCxnSpPr>
        <p:spPr>
          <a:xfrm flipH="1">
            <a:off x="8396184" y="1662801"/>
            <a:ext cx="377756" cy="11555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5EE449-3A87-FBDD-883A-C627B8A9AB48}"/>
              </a:ext>
            </a:extLst>
          </p:cNvPr>
          <p:cNvCxnSpPr>
            <a:cxnSpLocks/>
          </p:cNvCxnSpPr>
          <p:nvPr/>
        </p:nvCxnSpPr>
        <p:spPr>
          <a:xfrm flipH="1">
            <a:off x="8930484" y="1665541"/>
            <a:ext cx="288635" cy="9580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A457336-B274-CF22-0683-A80276C2365D}"/>
              </a:ext>
            </a:extLst>
          </p:cNvPr>
          <p:cNvCxnSpPr>
            <a:cxnSpLocks/>
          </p:cNvCxnSpPr>
          <p:nvPr/>
        </p:nvCxnSpPr>
        <p:spPr>
          <a:xfrm>
            <a:off x="9412083" y="1665541"/>
            <a:ext cx="0" cy="78562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775ED09-3BFD-2C7E-A3EC-BD1436D5CDA3}"/>
              </a:ext>
            </a:extLst>
          </p:cNvPr>
          <p:cNvCxnSpPr>
            <a:cxnSpLocks/>
          </p:cNvCxnSpPr>
          <p:nvPr/>
        </p:nvCxnSpPr>
        <p:spPr>
          <a:xfrm>
            <a:off x="9737138" y="1692821"/>
            <a:ext cx="177106" cy="5477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0DF0C79-2666-1C04-41F0-807C5F304C49}"/>
              </a:ext>
            </a:extLst>
          </p:cNvPr>
          <p:cNvSpPr txBox="1"/>
          <p:nvPr/>
        </p:nvSpPr>
        <p:spPr>
          <a:xfrm>
            <a:off x="9139625" y="5644257"/>
            <a:ext cx="3021828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/>
              <a:t>“Degree of correlation”</a:t>
            </a:r>
          </a:p>
          <a:p>
            <a:pPr algn="ctr"/>
            <a:r>
              <a:rPr lang="en-US" sz="2000" b="1"/>
              <a:t>over time (XPCS)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B6841E05-942E-7850-5789-09246C019E35}"/>
              </a:ext>
            </a:extLst>
          </p:cNvPr>
          <p:cNvSpPr/>
          <p:nvPr/>
        </p:nvSpPr>
        <p:spPr>
          <a:xfrm>
            <a:off x="3195749" y="1926022"/>
            <a:ext cx="1706858" cy="4754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4A98DD-7CEE-4F91-50B3-2040623F496C}"/>
              </a:ext>
            </a:extLst>
          </p:cNvPr>
          <p:cNvSpPr txBox="1"/>
          <p:nvPr/>
        </p:nvSpPr>
        <p:spPr>
          <a:xfrm>
            <a:off x="2999969" y="1118411"/>
            <a:ext cx="2065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Mimic driving</a:t>
            </a:r>
          </a:p>
          <a:p>
            <a:pPr algn="ctr"/>
            <a:r>
              <a:rPr lang="en-US" sz="2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conditions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836EA8-88D0-0B18-5D18-02AE08B482CB}"/>
              </a:ext>
            </a:extLst>
          </p:cNvPr>
          <p:cNvSpPr txBox="1"/>
          <p:nvPr/>
        </p:nvSpPr>
        <p:spPr>
          <a:xfrm>
            <a:off x="3554140" y="3252130"/>
            <a:ext cx="3150263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Continuous oscillatory</a:t>
            </a:r>
          </a:p>
          <a:p>
            <a:pPr algn="ctr"/>
            <a:r>
              <a:rPr lang="en-US" sz="2400" b="1"/>
              <a:t>test for 1 h 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AAA9355-5047-3D93-C35F-1314AC0F3148}"/>
              </a:ext>
            </a:extLst>
          </p:cNvPr>
          <p:cNvGrpSpPr/>
          <p:nvPr/>
        </p:nvGrpSpPr>
        <p:grpSpPr>
          <a:xfrm>
            <a:off x="-4673520" y="3423064"/>
            <a:ext cx="4360675" cy="3298411"/>
            <a:chOff x="421303" y="3441348"/>
            <a:chExt cx="4360675" cy="3298411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D2476345-46F6-3F72-B04F-3BFA38F687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303" y="5168588"/>
              <a:ext cx="1414626" cy="13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716F5C-3169-D264-E025-9A4832050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2730" y="3441348"/>
              <a:ext cx="1906367" cy="1320127"/>
            </a:xfrm>
            <a:prstGeom prst="rect">
              <a:avLst/>
            </a:prstGeom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4752971A-6CBE-35E0-DDE2-0C4B45EB8D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3986" y="5168588"/>
              <a:ext cx="1414626" cy="13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Arrow: Right 38">
              <a:extLst>
                <a:ext uri="{FF2B5EF4-FFF2-40B4-BE49-F238E27FC236}">
                  <a16:creationId xmlns:a16="http://schemas.microsoft.com/office/drawing/2014/main" id="{B1E7DF71-1748-5979-2049-CF80E7EF3855}"/>
                </a:ext>
              </a:extLst>
            </p:cNvPr>
            <p:cNvSpPr/>
            <p:nvPr/>
          </p:nvSpPr>
          <p:spPr>
            <a:xfrm rot="18223846">
              <a:off x="1321970" y="4628730"/>
              <a:ext cx="889818" cy="33190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5A7F7C-0056-91EC-DEF9-D60C8E11419E}"/>
                </a:ext>
              </a:extLst>
            </p:cNvPr>
            <p:cNvSpPr txBox="1"/>
            <p:nvPr/>
          </p:nvSpPr>
          <p:spPr>
            <a:xfrm>
              <a:off x="607251" y="4335136"/>
              <a:ext cx="10712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Strain applied</a:t>
              </a:r>
            </a:p>
          </p:txBody>
        </p:sp>
        <p:sp>
          <p:nvSpPr>
            <p:cNvPr id="17" name="Arrow: Right 41">
              <a:extLst>
                <a:ext uri="{FF2B5EF4-FFF2-40B4-BE49-F238E27FC236}">
                  <a16:creationId xmlns:a16="http://schemas.microsoft.com/office/drawing/2014/main" id="{19D6ACA5-F8F8-D87C-E580-50571ECADD8F}"/>
                </a:ext>
              </a:extLst>
            </p:cNvPr>
            <p:cNvSpPr/>
            <p:nvPr/>
          </p:nvSpPr>
          <p:spPr>
            <a:xfrm rot="3722781">
              <a:off x="2946449" y="4637358"/>
              <a:ext cx="889818" cy="33190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60127C-1E95-397C-154C-452D3B9B0B03}"/>
                </a:ext>
              </a:extLst>
            </p:cNvPr>
            <p:cNvSpPr txBox="1"/>
            <p:nvPr/>
          </p:nvSpPr>
          <p:spPr>
            <a:xfrm>
              <a:off x="3558418" y="4318700"/>
              <a:ext cx="1223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Strain removed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A1C07AE-58A7-D388-9ADF-04605B4DA968}"/>
                </a:ext>
              </a:extLst>
            </p:cNvPr>
            <p:cNvSpPr txBox="1"/>
            <p:nvPr/>
          </p:nvSpPr>
          <p:spPr>
            <a:xfrm>
              <a:off x="1128616" y="6370427"/>
              <a:ext cx="26195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/>
                <a:t>Structural correlation</a:t>
              </a:r>
              <a:endParaRPr lang="en-US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F7AC033-21D4-5528-CEBF-620C5CAF5E53}"/>
                </a:ext>
              </a:extLst>
            </p:cNvPr>
            <p:cNvCxnSpPr>
              <a:cxnSpLocks/>
            </p:cNvCxnSpPr>
            <p:nvPr/>
          </p:nvCxnSpPr>
          <p:spPr>
            <a:xfrm>
              <a:off x="972705" y="6732265"/>
              <a:ext cx="2773797" cy="0"/>
            </a:xfrm>
            <a:prstGeom prst="straightConnector1">
              <a:avLst/>
            </a:prstGeom>
            <a:ln w="57150">
              <a:solidFill>
                <a:srgbClr val="FF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552F2103-3FEE-4D25-4315-6A32CF85EE77}"/>
              </a:ext>
            </a:extLst>
          </p:cNvPr>
          <p:cNvSpPr txBox="1"/>
          <p:nvPr/>
        </p:nvSpPr>
        <p:spPr>
          <a:xfrm>
            <a:off x="0" y="5751978"/>
            <a:ext cx="8287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XPCS founding:  </a:t>
            </a: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Network structure is irreversibly rearranged </a:t>
            </a: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successive deformation under Payne effect </a:t>
            </a:r>
          </a:p>
          <a:p>
            <a:pPr algn="just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983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5B95CED1-DEE2-39E2-F232-C17A8DFCEAFB}"/>
              </a:ext>
            </a:extLst>
          </p:cNvPr>
          <p:cNvSpPr/>
          <p:nvPr/>
        </p:nvSpPr>
        <p:spPr>
          <a:xfrm>
            <a:off x="5043771" y="1008260"/>
            <a:ext cx="1497700" cy="626857"/>
          </a:xfrm>
          <a:prstGeom prst="ellipse">
            <a:avLst/>
          </a:prstGeom>
          <a:solidFill>
            <a:srgbClr val="47D45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77ADE8-C016-AF4E-74B1-53D2350199BB}"/>
              </a:ext>
            </a:extLst>
          </p:cNvPr>
          <p:cNvSpPr/>
          <p:nvPr/>
        </p:nvSpPr>
        <p:spPr>
          <a:xfrm>
            <a:off x="12476617" y="5763854"/>
            <a:ext cx="863541" cy="506209"/>
          </a:xfrm>
          <a:prstGeom prst="ellipse">
            <a:avLst/>
          </a:prstGeom>
          <a:solidFill>
            <a:srgbClr val="0066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2C543D-EED4-B9FF-CC68-BB4AD2618A61}"/>
              </a:ext>
            </a:extLst>
          </p:cNvPr>
          <p:cNvSpPr/>
          <p:nvPr/>
        </p:nvSpPr>
        <p:spPr>
          <a:xfrm>
            <a:off x="6768346" y="980630"/>
            <a:ext cx="3267752" cy="671501"/>
          </a:xfrm>
          <a:prstGeom prst="ellipse">
            <a:avLst/>
          </a:prstGeom>
          <a:solidFill>
            <a:srgbClr val="0066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7A33274-2A38-D998-2927-EF45A110DB93}"/>
              </a:ext>
            </a:extLst>
          </p:cNvPr>
          <p:cNvSpPr/>
          <p:nvPr/>
        </p:nvSpPr>
        <p:spPr>
          <a:xfrm>
            <a:off x="2819977" y="1025275"/>
            <a:ext cx="1995091" cy="626857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FB5FE9-5CBA-DC6E-5F3E-51E8494897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3036" y="906072"/>
                <a:ext cx="9785927" cy="1458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𝑠𝑠</m:t>
                                  </m:r>
                                </m:sub>
                                <m:sup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𝐷𝑚</m:t>
                          </m:r>
                        </m:sup>
                      </m:sSup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𝑠𝑠</m:t>
                                  </m:r>
                                </m:sub>
                                <m:sup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func>
                        <m:func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𝑒𝑟𝑓</m:t>
                          </m:r>
                        </m:fName>
                        <m:e>
                          <m:sSup>
                            <m:sSupPr>
                              <m:ctrlP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𝑞𝑅𝑠𝑠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6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p>
                          </m:sSup>
                        </m:e>
                      </m:func>
                      <m:sSup>
                        <m:sSup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sz="1600" kern="10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func>
                        <m:func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func>
                        <m:func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𝑒𝑟𝑓</m:t>
                          </m:r>
                        </m:fName>
                        <m:e>
                          <m:sSup>
                            <m:sSup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6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func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FB5FE9-5CBA-DC6E-5F3E-51E849489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036" y="906072"/>
                <a:ext cx="9785927" cy="1458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556164F-9A86-BF40-57B6-8450F3020B59}"/>
              </a:ext>
            </a:extLst>
          </p:cNvPr>
          <p:cNvSpPr txBox="1"/>
          <p:nvPr/>
        </p:nvSpPr>
        <p:spPr>
          <a:xfrm>
            <a:off x="4660352" y="563721"/>
            <a:ext cx="3762238" cy="416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93"/>
              </a:lnSpc>
            </a:pPr>
            <a:r>
              <a:rPr lang="en-US" sz="280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Vesper Libre Regular" pitchFamily="34" charset="-122"/>
                <a:cs typeface="Times New Roman" panose="02020603050405020304" pitchFamily="18" charset="0"/>
              </a:rPr>
              <a:t>Unified (UF) equation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F331CE-4949-C368-42AA-E61993E1BDA8}"/>
              </a:ext>
            </a:extLst>
          </p:cNvPr>
          <p:cNvSpPr txBox="1"/>
          <p:nvPr/>
        </p:nvSpPr>
        <p:spPr>
          <a:xfrm>
            <a:off x="9058032" y="1931173"/>
            <a:ext cx="31339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Koga et al</a:t>
            </a:r>
            <a:r>
              <a:rPr lang="en-US" sz="1600" i="1"/>
              <a:t>, Macromolecules</a:t>
            </a:r>
            <a:r>
              <a:rPr lang="en-US" sz="1600"/>
              <a:t>, 2008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1E1B2-DEB3-67D9-A879-A4D1613A2087}"/>
              </a:ext>
            </a:extLst>
          </p:cNvPr>
          <p:cNvSpPr txBox="1"/>
          <p:nvPr/>
        </p:nvSpPr>
        <p:spPr>
          <a:xfrm>
            <a:off x="967563" y="2059"/>
            <a:ext cx="121875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latin typeface="+mj-lt"/>
              </a:rPr>
              <a:t>Structural analysis using Small-Angle X-ray Scattering</a:t>
            </a:r>
          </a:p>
        </p:txBody>
      </p:sp>
      <p:pic>
        <p:nvPicPr>
          <p:cNvPr id="17" name="Picture 1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B58FA2C-0327-F181-3890-A10E730D6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61" y="9124053"/>
            <a:ext cx="4629940" cy="434933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5168D38-31EB-27BC-EBC1-CB6F0EF31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1627" y="3300516"/>
            <a:ext cx="3170853" cy="31708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DB5EC51-6176-15C6-AE57-B64185E7F18E}"/>
                  </a:ext>
                </a:extLst>
              </p:cNvPr>
              <p:cNvSpPr txBox="1"/>
              <p:nvPr/>
            </p:nvSpPr>
            <p:spPr>
              <a:xfrm>
                <a:off x="12266108" y="1507571"/>
                <a:ext cx="439103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/>
                  <a:t>Radius of gyration</a:t>
                </a:r>
                <a14:m>
                  <m:oMath xmlns:m="http://schemas.openxmlformats.org/officeDocument/2006/math">
                    <m:r>
                      <a:rPr lang="en-US" sz="1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dirty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1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dirty="0" smtClean="0">
                        <a:latin typeface="Cambria Math" panose="02040503050406030204" pitchFamily="18" charset="0"/>
                      </a:rPr>
                      <m:t>aggregates</m:t>
                    </m:r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𝒔𝒔</m:t>
                        </m:r>
                      </m:sub>
                    </m:sSub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/>
                  <a:t> lowest lengths of aggregates the mass fractal structure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DB5EC51-6176-15C6-AE57-B64185E7F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6108" y="1507571"/>
                <a:ext cx="4391039" cy="923330"/>
              </a:xfrm>
              <a:prstGeom prst="rect">
                <a:avLst/>
              </a:prstGeom>
              <a:blipFill>
                <a:blip r:embed="rId6"/>
                <a:stretch>
                  <a:fillRect l="-1111" t="-3289" r="-1250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38C895E-A3E3-6F05-6B1D-48727A9D6D4D}"/>
                  </a:ext>
                </a:extLst>
              </p:cNvPr>
              <p:cNvSpPr txBox="1"/>
              <p:nvPr/>
            </p:nvSpPr>
            <p:spPr>
              <a:xfrm>
                <a:off x="12266108" y="533106"/>
                <a:ext cx="5181413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dirty="0" smtClean="0">
                          <a:latin typeface="Cambria Math" panose="02040503050406030204" pitchFamily="18" charset="0"/>
                        </a:rPr>
                        <m:t>Mass</m:t>
                      </m:r>
                      <m:r>
                        <a:rPr lang="en-US" sz="1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dirty="0" smtClean="0">
                          <a:latin typeface="Cambria Math" panose="02040503050406030204" pitchFamily="18" charset="0"/>
                        </a:rPr>
                        <m:t>fractal</m:t>
                      </m:r>
                      <m:r>
                        <a:rPr lang="en-US" sz="1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dirty="0" smtClean="0">
                          <a:latin typeface="Cambria Math" panose="02040503050406030204" pitchFamily="18" charset="0"/>
                        </a:rPr>
                        <m:t>dimension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 dirty="0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1800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en-US" sz="1800" smtClean="0"/>
                        <m:t>degree</m:t>
                      </m:r>
                      <m:r>
                        <m:rPr>
                          <m:nor/>
                        </m:rPr>
                        <a:rPr lang="en-US" sz="1800" smtClean="0"/>
                        <m:t> </m:t>
                      </m:r>
                      <m:r>
                        <m:rPr>
                          <m:nor/>
                        </m:rPr>
                        <a:rPr lang="en-US" sz="1800" smtClean="0"/>
                        <m:t>of</m:t>
                      </m:r>
                      <m:r>
                        <m:rPr>
                          <m:nor/>
                        </m:rPr>
                        <a:rPr lang="en-US" sz="1800" smtClean="0"/>
                        <m:t> </m:t>
                      </m:r>
                      <m:r>
                        <m:rPr>
                          <m:nor/>
                        </m:rPr>
                        <a:rPr lang="en-US" sz="1800" smtClean="0"/>
                        <m:t>flocculation</m:t>
                      </m:r>
                      <m:r>
                        <m:rPr>
                          <m:nor/>
                        </m:rPr>
                        <a:rPr lang="en-US" sz="1800" smtClean="0"/>
                        <m:t> </m:t>
                      </m:r>
                      <m:r>
                        <m:rPr>
                          <m:nor/>
                        </m:rPr>
                        <a:rPr lang="en-US" sz="1800" smtClean="0"/>
                        <m:t>of</m:t>
                      </m:r>
                      <m:r>
                        <m:rPr>
                          <m:nor/>
                        </m:rPr>
                        <a:rPr lang="en-US" sz="1800" smtClean="0"/>
                        <m:t> </m:t>
                      </m:r>
                      <m:r>
                        <m:rPr>
                          <m:nor/>
                        </m:rPr>
                        <a:rPr lang="en-US" sz="1800" smtClean="0"/>
                        <m:t>aggregates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38C895E-A3E3-6F05-6B1D-48727A9D6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6108" y="533106"/>
                <a:ext cx="5181413" cy="639983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392794-700A-E243-01EF-E1478FE5BDA4}"/>
                  </a:ext>
                </a:extLst>
              </p:cNvPr>
              <p:cNvSpPr txBox="1"/>
              <p:nvPr/>
            </p:nvSpPr>
            <p:spPr>
              <a:xfrm>
                <a:off x="6770228" y="2469519"/>
                <a:ext cx="4805223" cy="83099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ass</m:t>
                    </m:r>
                    <m:r>
                      <a:rPr lang="en-US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fractal</m:t>
                    </m:r>
                    <m:r>
                      <a:rPr lang="en-US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dimension</m:t>
                    </m:r>
                  </m:oMath>
                </a14:m>
                <a:endParaRPr lang="en-US" sz="240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𝒔𝒔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ggregates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2400">
                    <a:solidFill>
                      <a:schemeClr val="bg1"/>
                    </a:solidFill>
                  </a:rPr>
                  <a:t>adius of gyration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392794-700A-E243-01EF-E1478FE5B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228" y="2469519"/>
                <a:ext cx="4805223" cy="830997"/>
              </a:xfrm>
              <a:prstGeom prst="rect">
                <a:avLst/>
              </a:prstGeom>
              <a:blipFill>
                <a:blip r:embed="rId8"/>
                <a:stretch>
                  <a:fillRect l="-381" b="-161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83985CF-96E4-3D21-2787-9C0F5D3B60A7}"/>
              </a:ext>
            </a:extLst>
          </p:cNvPr>
          <p:cNvCxnSpPr>
            <a:cxnSpLocks/>
          </p:cNvCxnSpPr>
          <p:nvPr/>
        </p:nvCxnSpPr>
        <p:spPr>
          <a:xfrm>
            <a:off x="13155160" y="3342375"/>
            <a:ext cx="638122" cy="665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11B6AE4-BDBB-A490-12F2-8E867B6A4BAC}"/>
              </a:ext>
            </a:extLst>
          </p:cNvPr>
          <p:cNvSpPr txBox="1"/>
          <p:nvPr/>
        </p:nvSpPr>
        <p:spPr>
          <a:xfrm rot="2845508">
            <a:off x="12988332" y="322979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use this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D6D9576-BAFA-12E4-6B6C-CF8A5F1D686A}"/>
              </a:ext>
            </a:extLst>
          </p:cNvPr>
          <p:cNvSpPr txBox="1"/>
          <p:nvPr/>
        </p:nvSpPr>
        <p:spPr>
          <a:xfrm>
            <a:off x="6768346" y="7994126"/>
            <a:ext cx="14995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Primary particle</a:t>
            </a:r>
          </a:p>
          <a:p>
            <a:pPr algn="ctr"/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B609EE4-1D96-B950-4CD3-B18E387F1583}"/>
              </a:ext>
            </a:extLst>
          </p:cNvPr>
          <p:cNvSpPr txBox="1"/>
          <p:nvPr/>
        </p:nvSpPr>
        <p:spPr>
          <a:xfrm>
            <a:off x="7533980" y="5623732"/>
            <a:ext cx="1556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Aggregate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= ?)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D895754-8E1E-1C61-8161-C3BB4A537270}"/>
              </a:ext>
            </a:extLst>
          </p:cNvPr>
          <p:cNvSpPr txBox="1"/>
          <p:nvPr/>
        </p:nvSpPr>
        <p:spPr>
          <a:xfrm>
            <a:off x="8054061" y="7938867"/>
            <a:ext cx="14995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Aggregate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14A3923-B970-BA62-24A5-ADD52BE48ECB}"/>
              </a:ext>
            </a:extLst>
          </p:cNvPr>
          <p:cNvSpPr txBox="1"/>
          <p:nvPr/>
        </p:nvSpPr>
        <p:spPr>
          <a:xfrm>
            <a:off x="9794793" y="8021976"/>
            <a:ext cx="17507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Non-Mass Fractal Agglomerate (D</a:t>
            </a:r>
            <a:r>
              <a:rPr lang="en-US" sz="11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&gt; 3)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4675A61-B9BB-E083-87C0-C80BBE4E9166}"/>
              </a:ext>
            </a:extLst>
          </p:cNvPr>
          <p:cNvSpPr txBox="1"/>
          <p:nvPr/>
        </p:nvSpPr>
        <p:spPr>
          <a:xfrm>
            <a:off x="5966846" y="5623732"/>
            <a:ext cx="13116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Primary particle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(Rs=85Å)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F62F511-EFA2-1E4C-1208-DEA4C5B08627}"/>
              </a:ext>
            </a:extLst>
          </p:cNvPr>
          <p:cNvSpPr txBox="1"/>
          <p:nvPr/>
        </p:nvSpPr>
        <p:spPr>
          <a:xfrm>
            <a:off x="9553589" y="5623732"/>
            <a:ext cx="16596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Mass-Fractal Agglomerate  (D</a:t>
            </a:r>
            <a:r>
              <a:rPr 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= 1-3)</a:t>
            </a:r>
          </a:p>
        </p:txBody>
      </p:sp>
      <p:pic>
        <p:nvPicPr>
          <p:cNvPr id="19" name="Picture 18" descr="A close up of a cell&#10;&#10;Description automatically generated">
            <a:extLst>
              <a:ext uri="{FF2B5EF4-FFF2-40B4-BE49-F238E27FC236}">
                <a16:creationId xmlns:a16="http://schemas.microsoft.com/office/drawing/2014/main" id="{7F1950BB-B8EA-99FD-FDB8-6711F709FD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25" y="3532733"/>
            <a:ext cx="4885822" cy="2050301"/>
          </a:xfrm>
          <a:prstGeom prst="rect">
            <a:avLst/>
          </a:prstGeom>
        </p:spPr>
      </p:pic>
      <p:pic>
        <p:nvPicPr>
          <p:cNvPr id="14" name="Picture 13" descr="A diagram of a graph&#10;&#10;Description automatically generated">
            <a:extLst>
              <a:ext uri="{FF2B5EF4-FFF2-40B4-BE49-F238E27FC236}">
                <a16:creationId xmlns:a16="http://schemas.microsoft.com/office/drawing/2014/main" id="{0D4723B7-7B66-AD75-26CE-FF75A9A9AE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76" y="2332301"/>
            <a:ext cx="4747671" cy="47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96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7834A3-FFE5-FB28-B011-C37724664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FB91-6492-476D-A086-3BBED0BC80F1}" type="slidenum">
              <a:rPr lang="en-US" smtClean="0"/>
              <a:t>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34C6CF9-2A1A-0DC7-1C24-85EB6098ED21}"/>
              </a:ext>
            </a:extLst>
          </p:cNvPr>
          <p:cNvGrpSpPr/>
          <p:nvPr/>
        </p:nvGrpSpPr>
        <p:grpSpPr>
          <a:xfrm>
            <a:off x="277713" y="843428"/>
            <a:ext cx="4314251" cy="5384429"/>
            <a:chOff x="7018755" y="721325"/>
            <a:chExt cx="4314251" cy="5384429"/>
          </a:xfrm>
        </p:grpSpPr>
        <p:pic>
          <p:nvPicPr>
            <p:cNvPr id="4" name="Picture 3" descr="A white and orange background with silver balls&#10;&#10;Description automatically generated with medium confidence">
              <a:extLst>
                <a:ext uri="{FF2B5EF4-FFF2-40B4-BE49-F238E27FC236}">
                  <a16:creationId xmlns:a16="http://schemas.microsoft.com/office/drawing/2014/main" id="{98003591-EFF8-1821-51F3-F3989F09C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606292" y="4680228"/>
              <a:ext cx="1421465" cy="142958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60BB0D-7991-FB38-D333-7DBEC196F1C7}"/>
                </a:ext>
              </a:extLst>
            </p:cNvPr>
            <p:cNvSpPr txBox="1"/>
            <p:nvPr/>
          </p:nvSpPr>
          <p:spPr>
            <a:xfrm>
              <a:off x="10227465" y="4620838"/>
              <a:ext cx="10501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strain applied</a:t>
              </a:r>
            </a:p>
          </p:txBody>
        </p:sp>
        <p:sp>
          <p:nvSpPr>
            <p:cNvPr id="6" name="Arrow: Right 41">
              <a:extLst>
                <a:ext uri="{FF2B5EF4-FFF2-40B4-BE49-F238E27FC236}">
                  <a16:creationId xmlns:a16="http://schemas.microsoft.com/office/drawing/2014/main" id="{D8E145F7-991E-3EE4-6CC0-52C026C55DF9}"/>
                </a:ext>
              </a:extLst>
            </p:cNvPr>
            <p:cNvSpPr/>
            <p:nvPr/>
          </p:nvSpPr>
          <p:spPr>
            <a:xfrm rot="2932388">
              <a:off x="7959809" y="4188909"/>
              <a:ext cx="573816" cy="33190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C7C540-5D05-A5A6-F626-BF852557260E}"/>
                </a:ext>
              </a:extLst>
            </p:cNvPr>
            <p:cNvSpPr txBox="1"/>
            <p:nvPr/>
          </p:nvSpPr>
          <p:spPr>
            <a:xfrm>
              <a:off x="7426218" y="4620839"/>
              <a:ext cx="11091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strain removed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AE32DE-7C70-D7CB-13B8-6168EB212804}"/>
                </a:ext>
              </a:extLst>
            </p:cNvPr>
            <p:cNvCxnSpPr>
              <a:cxnSpLocks/>
            </p:cNvCxnSpPr>
            <p:nvPr/>
          </p:nvCxnSpPr>
          <p:spPr>
            <a:xfrm>
              <a:off x="8239530" y="2972114"/>
              <a:ext cx="2054496" cy="0"/>
            </a:xfrm>
            <a:prstGeom prst="straightConnector1">
              <a:avLst/>
            </a:prstGeom>
            <a:ln w="57150">
              <a:solidFill>
                <a:srgbClr val="CC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C466E1-82B8-C34C-A34F-78E4969037E2}"/>
                </a:ext>
              </a:extLst>
            </p:cNvPr>
            <p:cNvSpPr txBox="1"/>
            <p:nvPr/>
          </p:nvSpPr>
          <p:spPr>
            <a:xfrm>
              <a:off x="8254416" y="1973537"/>
              <a:ext cx="1946938" cy="830997"/>
            </a:xfrm>
            <a:prstGeom prst="rect">
              <a:avLst/>
            </a:prstGeom>
            <a:solidFill>
              <a:srgbClr val="CC00FF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>
                  <a:latin typeface="Arial Narrow" panose="020B0606020202030204" pitchFamily="34" charset="0"/>
                </a:defRPr>
              </a:lvl1pPr>
            </a:lstStyle>
            <a:p>
              <a:pPr algn="ctr"/>
              <a:r>
                <a:rPr lang="en-US" sz="24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Irreversible deformation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6F9BC0-F61D-1C85-6DC4-B1D3447EEF1F}"/>
                </a:ext>
              </a:extLst>
            </p:cNvPr>
            <p:cNvSpPr txBox="1"/>
            <p:nvPr/>
          </p:nvSpPr>
          <p:spPr>
            <a:xfrm>
              <a:off x="7018755" y="726486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/>
                <a:t>Before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B0FE23-C8F3-34E2-E2B4-599352D8E376}"/>
                </a:ext>
              </a:extLst>
            </p:cNvPr>
            <p:cNvSpPr txBox="1"/>
            <p:nvPr/>
          </p:nvSpPr>
          <p:spPr>
            <a:xfrm>
              <a:off x="10491153" y="721325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/>
                <a:t>After</a:t>
              </a:r>
            </a:p>
          </p:txBody>
        </p:sp>
        <p:sp>
          <p:nvSpPr>
            <p:cNvPr id="12" name="Arrow: Right 41">
              <a:extLst>
                <a:ext uri="{FF2B5EF4-FFF2-40B4-BE49-F238E27FC236}">
                  <a16:creationId xmlns:a16="http://schemas.microsoft.com/office/drawing/2014/main" id="{859351B2-0598-0645-5A7C-6C32426EFAC7}"/>
                </a:ext>
              </a:extLst>
            </p:cNvPr>
            <p:cNvSpPr/>
            <p:nvPr/>
          </p:nvSpPr>
          <p:spPr>
            <a:xfrm rot="18382286">
              <a:off x="10027397" y="4138190"/>
              <a:ext cx="573816" cy="33190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5904C44-FE1D-4106-CF1F-2B667B86F5ED}"/>
                </a:ext>
              </a:extLst>
            </p:cNvPr>
            <p:cNvGrpSpPr/>
            <p:nvPr/>
          </p:nvGrpSpPr>
          <p:grpSpPr>
            <a:xfrm>
              <a:off x="10519592" y="1589402"/>
              <a:ext cx="813414" cy="2739019"/>
              <a:chOff x="10276823" y="1588400"/>
              <a:chExt cx="813414" cy="2739019"/>
            </a:xfrm>
          </p:grpSpPr>
          <p:pic>
            <p:nvPicPr>
              <p:cNvPr id="24" name="Picture 23" descr="A group of silver dots&#10;&#10;Description automatically generated with medium confidence">
                <a:extLst>
                  <a:ext uri="{FF2B5EF4-FFF2-40B4-BE49-F238E27FC236}">
                    <a16:creationId xmlns:a16="http://schemas.microsoft.com/office/drawing/2014/main" id="{5F296A83-4399-D0A1-E46E-631A9B15C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9645613" y="2552206"/>
                <a:ext cx="2075833" cy="813414"/>
              </a:xfrm>
              <a:prstGeom prst="rect">
                <a:avLst/>
              </a:prstGeom>
            </p:spPr>
          </p:pic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C041E6F-130B-4D08-FC92-B4497A033B96}"/>
                  </a:ext>
                </a:extLst>
              </p:cNvPr>
              <p:cNvSpPr/>
              <p:nvPr/>
            </p:nvSpPr>
            <p:spPr>
              <a:xfrm rot="5400000">
                <a:off x="10276468" y="2581944"/>
                <a:ext cx="810897" cy="76342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183F1A29-D99A-9DDC-7F9B-E0C0768F41F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679443" y="1588400"/>
                <a:ext cx="0" cy="332595"/>
              </a:xfrm>
              <a:prstGeom prst="straightConnector1">
                <a:avLst/>
              </a:prstGeom>
              <a:ln w="2540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30DD40E-1777-6B8D-D4A5-D903CEC37B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80355" y="3994824"/>
                <a:ext cx="0" cy="332595"/>
              </a:xfrm>
              <a:prstGeom prst="straightConnector1">
                <a:avLst/>
              </a:prstGeom>
              <a:ln w="25400"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F7E89D-F3AE-0ED2-FCD3-4559C1977E11}"/>
                </a:ext>
              </a:extLst>
            </p:cNvPr>
            <p:cNvSpPr txBox="1"/>
            <p:nvPr/>
          </p:nvSpPr>
          <p:spPr>
            <a:xfrm>
              <a:off x="7380232" y="128383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F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344C84A-8F04-259A-8B5C-525AD773B258}"/>
                </a:ext>
              </a:extLst>
            </p:cNvPr>
            <p:cNvGrpSpPr/>
            <p:nvPr/>
          </p:nvGrpSpPr>
          <p:grpSpPr>
            <a:xfrm>
              <a:off x="7122766" y="1589782"/>
              <a:ext cx="813414" cy="3028099"/>
              <a:chOff x="7122766" y="1589782"/>
              <a:chExt cx="813414" cy="3028099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D0031E6-F26B-4E06-3BFA-A32B3DB8A6BC}"/>
                  </a:ext>
                </a:extLst>
              </p:cNvPr>
              <p:cNvGrpSpPr/>
              <p:nvPr/>
            </p:nvGrpSpPr>
            <p:grpSpPr>
              <a:xfrm>
                <a:off x="7122766" y="1589782"/>
                <a:ext cx="813414" cy="2734932"/>
                <a:chOff x="7122766" y="1589782"/>
                <a:chExt cx="813414" cy="2734932"/>
              </a:xfrm>
            </p:grpSpPr>
            <p:pic>
              <p:nvPicPr>
                <p:cNvPr id="20" name="Picture 19" descr="A white and orange background with silver ball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C5F5221-0559-40F5-98BE-2E09F6583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6491556" y="2552205"/>
                  <a:ext cx="2075833" cy="813414"/>
                </a:xfrm>
                <a:prstGeom prst="rect">
                  <a:avLst/>
                </a:prstGeom>
              </p:spPr>
            </p:pic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522840CF-A041-E5AA-D254-2922168E517C}"/>
                    </a:ext>
                  </a:extLst>
                </p:cNvPr>
                <p:cNvSpPr/>
                <p:nvPr/>
              </p:nvSpPr>
              <p:spPr>
                <a:xfrm rot="5400000">
                  <a:off x="7110869" y="2583273"/>
                  <a:ext cx="810897" cy="763427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066ECA2C-28F4-FE44-1060-5FEA9951C2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29472" y="3992119"/>
                  <a:ext cx="0" cy="332595"/>
                </a:xfrm>
                <a:prstGeom prst="straightConnector1">
                  <a:avLst/>
                </a:prstGeom>
                <a:ln w="25400">
                  <a:headEnd type="non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18BFAD67-6DC8-DD82-7E63-7A6F044D7F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7529843" y="1589782"/>
                  <a:ext cx="0" cy="332595"/>
                </a:xfrm>
                <a:prstGeom prst="straightConnector1">
                  <a:avLst/>
                </a:prstGeom>
                <a:ln w="25400">
                  <a:headEnd type="non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8F9B52-AAAA-05C2-5F1B-954CE25F83C2}"/>
                  </a:ext>
                </a:extLst>
              </p:cNvPr>
              <p:cNvSpPr txBox="1"/>
              <p:nvPr/>
            </p:nvSpPr>
            <p:spPr>
              <a:xfrm>
                <a:off x="7383848" y="4279327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/>
                  <a:t>F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92D85D-C322-2C04-BB48-F1904D9DA1F1}"/>
                </a:ext>
              </a:extLst>
            </p:cNvPr>
            <p:cNvSpPr txBox="1"/>
            <p:nvPr/>
          </p:nvSpPr>
          <p:spPr>
            <a:xfrm>
              <a:off x="10772972" y="4277671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4593AC-4BB7-E9FE-B3EF-5C809E8AAE2F}"/>
                </a:ext>
              </a:extLst>
            </p:cNvPr>
            <p:cNvSpPr txBox="1"/>
            <p:nvPr/>
          </p:nvSpPr>
          <p:spPr>
            <a:xfrm>
              <a:off x="10772972" y="128383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F</a:t>
              </a:r>
            </a:p>
          </p:txBody>
        </p:sp>
      </p:grpSp>
      <p:pic>
        <p:nvPicPr>
          <p:cNvPr id="28" name="Picture 27" descr="A graph on a black background&#10;&#10;Description automatically generated">
            <a:extLst>
              <a:ext uri="{FF2B5EF4-FFF2-40B4-BE49-F238E27FC236}">
                <a16:creationId xmlns:a16="http://schemas.microsoft.com/office/drawing/2014/main" id="{4FB4988F-5A54-2504-DABE-9F57E265B5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035" y="1074260"/>
            <a:ext cx="5024191" cy="502419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916CC1-1412-1F74-BBF8-8502A576BF91}"/>
              </a:ext>
            </a:extLst>
          </p:cNvPr>
          <p:cNvCxnSpPr>
            <a:cxnSpLocks/>
          </p:cNvCxnSpPr>
          <p:nvPr/>
        </p:nvCxnSpPr>
        <p:spPr>
          <a:xfrm>
            <a:off x="5203146" y="3206034"/>
            <a:ext cx="17857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974826-1E19-17B5-CEA0-F08552E30AFA}"/>
                  </a:ext>
                </a:extLst>
              </p:cNvPr>
              <p:cNvSpPr txBox="1"/>
              <p:nvPr/>
            </p:nvSpPr>
            <p:spPr>
              <a:xfrm>
                <a:off x="8235696" y="427872"/>
                <a:ext cx="349300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Changes in SAXS profiles in term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>
                    <a:solidFill>
                      <a:schemeClr val="tx1"/>
                    </a:solidFill>
                  </a:rPr>
                  <a:t> </a:t>
                </a:r>
                <a:r>
                  <a:rPr lang="en-US" sz="240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𝒔𝒔</m:t>
                        </m:r>
                      </m:sub>
                    </m:sSub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974826-1E19-17B5-CEA0-F08552E30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696" y="427872"/>
                <a:ext cx="3493007" cy="830997"/>
              </a:xfrm>
              <a:prstGeom prst="rect">
                <a:avLst/>
              </a:prstGeom>
              <a:blipFill>
                <a:blip r:embed="rId6"/>
                <a:stretch>
                  <a:fillRect l="-2618" t="-5839" r="-2443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74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987F7C-1530-4B1E-ECD1-C5B44B5934BA}"/>
              </a:ext>
            </a:extLst>
          </p:cNvPr>
          <p:cNvSpPr txBox="1"/>
          <p:nvPr/>
        </p:nvSpPr>
        <p:spPr>
          <a:xfrm>
            <a:off x="5045872" y="42530"/>
            <a:ext cx="2100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+mj-lt"/>
              </a:rPr>
              <a:t>Challenges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342AE-D62B-1172-DCD4-99AEB000D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52" y="4040684"/>
            <a:ext cx="4679881" cy="2365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CA5E74-0ADF-7109-219F-CAC28ACDAD60}"/>
              </a:ext>
            </a:extLst>
          </p:cNvPr>
          <p:cNvSpPr txBox="1"/>
          <p:nvPr/>
        </p:nvSpPr>
        <p:spPr>
          <a:xfrm>
            <a:off x="5989673" y="947523"/>
            <a:ext cx="5801834" cy="4642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/>
              <a:t>Complex fitting model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10 variables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Need good constraints/initial guess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/>
              <a:t>Time consuming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Fitting ~170 SAXS curve for each experiment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Plotting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C439D9-0D10-B203-ACB0-DCBC08999FC3}"/>
              </a:ext>
            </a:extLst>
          </p:cNvPr>
          <p:cNvSpPr txBox="1"/>
          <p:nvPr/>
        </p:nvSpPr>
        <p:spPr>
          <a:xfrm>
            <a:off x="1651339" y="739069"/>
            <a:ext cx="3762238" cy="416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93"/>
              </a:lnSpc>
            </a:pPr>
            <a:r>
              <a:rPr lang="en-US" sz="280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Vesper Libre Regular" pitchFamily="34" charset="-122"/>
                <a:cs typeface="Times New Roman" panose="02020603050405020304" pitchFamily="18" charset="0"/>
              </a:rPr>
              <a:t>Unified (UF) equation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E06F34-5A7D-F08D-4FBD-1EC99C51B5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44592" y="1249427"/>
                <a:ext cx="6666657" cy="2312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𝑠𝑠</m:t>
                                  </m:r>
                                </m:sub>
                                <m:sup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𝐷𝑚</m:t>
                          </m:r>
                        </m:sup>
                      </m:sSup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𝑠𝑠</m:t>
                                  </m:r>
                                </m:sub>
                                <m:sup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func>
                        <m:func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𝑒𝑟𝑓</m:t>
                          </m:r>
                        </m:fName>
                        <m:e>
                          <m:sSup>
                            <m:sSupPr>
                              <m:ctrlP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𝑞𝑅𝑠𝑠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6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p>
                          </m:sSup>
                        </m:e>
                      </m:func>
                      <m:sSup>
                        <m:sSup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sz="1600" kern="10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func>
                        <m:func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func>
                        <m:func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𝑒𝑟𝑓</m:t>
                          </m:r>
                        </m:fName>
                        <m:e>
                          <m:sSup>
                            <m:sSup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6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func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E06F34-5A7D-F08D-4FBD-1EC99C51B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4592" y="1249427"/>
                <a:ext cx="6666657" cy="2312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563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7361E-2F2F-3928-122F-DEA9F3F74F58}"/>
              </a:ext>
            </a:extLst>
          </p:cNvPr>
          <p:cNvSpPr txBox="1"/>
          <p:nvPr/>
        </p:nvSpPr>
        <p:spPr>
          <a:xfrm>
            <a:off x="5045872" y="42530"/>
            <a:ext cx="2275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+mj-lt"/>
              </a:rPr>
              <a:t>Approaches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D39CF1-DD92-C18E-A828-DD0B0B453442}"/>
                  </a:ext>
                </a:extLst>
              </p:cNvPr>
              <p:cNvSpPr txBox="1"/>
              <p:nvPr/>
            </p:nvSpPr>
            <p:spPr>
              <a:xfrm>
                <a:off x="786809" y="967563"/>
                <a:ext cx="9575057" cy="4893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Develop Python Code to:</a:t>
                </a:r>
              </a:p>
              <a:p>
                <a:pPr marL="1371600" lvl="2" indent="-4572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sz="2400"/>
                  <a:t>Extract reduced SAXS data</a:t>
                </a:r>
              </a:p>
              <a:p>
                <a:pPr marL="1371600" lvl="2" indent="-4572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sz="2400"/>
                  <a:t>Generate an initial guess based on a “good statistic” static profile</a:t>
                </a:r>
              </a:p>
              <a:p>
                <a:pPr marL="1371600" lvl="2" indent="-4572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sz="2400"/>
                  <a:t>Fit and plot SAXS profiles for each un-strained cycle</a:t>
                </a:r>
              </a:p>
              <a:p>
                <a:pPr marL="1371600" lvl="2" indent="-4572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sz="2400"/>
                  <a:t>Identify and remove outliers</a:t>
                </a:r>
              </a:p>
              <a:p>
                <a:pPr marL="1371600" lvl="2" indent="-4572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sz="2400"/>
                  <a:t>Show changes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>
                    <a:solidFill>
                      <a:schemeClr val="tx1"/>
                    </a:solidFill>
                  </a:rPr>
                  <a:t> </a:t>
                </a:r>
                <a:r>
                  <a:rPr lang="en-US" sz="240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𝒔𝒔</m:t>
                        </m:r>
                      </m:sub>
                    </m:sSub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/>
              </a:p>
              <a:p>
                <a:pPr marL="1371600" lvl="2" indent="-457200">
                  <a:buFont typeface="+mj-lt"/>
                  <a:buAutoNum type="arabicPeriod"/>
                </a:pPr>
                <a:endParaRPr lang="en-US" sz="2400"/>
              </a:p>
              <a:p>
                <a:endParaRPr lang="en-US" sz="24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D39CF1-DD92-C18E-A828-DD0B0B453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09" y="967563"/>
                <a:ext cx="9575057" cy="4893647"/>
              </a:xfrm>
              <a:prstGeom prst="rect">
                <a:avLst/>
              </a:prstGeom>
              <a:blipFill>
                <a:blip r:embed="rId2"/>
                <a:stretch>
                  <a:fillRect l="-955" t="-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528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C77DA8-B34E-506C-CA04-2061790C0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80" y="2013625"/>
            <a:ext cx="8634937" cy="20148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AF10E7-64A3-7D2B-693E-198F80D085BA}"/>
              </a:ext>
            </a:extLst>
          </p:cNvPr>
          <p:cNvSpPr txBox="1"/>
          <p:nvPr/>
        </p:nvSpPr>
        <p:spPr>
          <a:xfrm>
            <a:off x="4253365" y="246811"/>
            <a:ext cx="2908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+mj-lt"/>
              </a:rPr>
              <a:t>Data extraction</a:t>
            </a:r>
          </a:p>
        </p:txBody>
      </p:sp>
    </p:spTree>
    <p:extLst>
      <p:ext uri="{BB962C8B-B14F-4D97-AF65-F5344CB8AC3E}">
        <p14:creationId xmlns:p14="http://schemas.microsoft.com/office/powerpoint/2010/main" val="394391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4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6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1387</Words>
  <Application>Microsoft Office PowerPoint</Application>
  <PresentationFormat>Widescreen</PresentationFormat>
  <Paragraphs>197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Söhne</vt:lpstr>
      <vt:lpstr>Aptos</vt:lpstr>
      <vt:lpstr>Arial</vt:lpstr>
      <vt:lpstr>Calibri</vt:lpstr>
      <vt:lpstr>Cambria Math</vt:lpstr>
      <vt:lpstr>Times</vt:lpstr>
      <vt:lpstr>Times New Roman</vt:lpstr>
      <vt:lpstr>Wingdings</vt:lpstr>
      <vt:lpstr>Office Theme</vt:lpstr>
      <vt:lpstr>Office Theme</vt:lpstr>
      <vt:lpstr>Developing Python code to determine the structural changes of the silica network structure in reinforced rubber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Python code to determine the structural change of the silica network structure in reinforced rubber</dc:title>
  <dc:creator>Xiaoran Wang</dc:creator>
  <cp:lastModifiedBy>Xiaoran Wang</cp:lastModifiedBy>
  <cp:revision>2</cp:revision>
  <dcterms:created xsi:type="dcterms:W3CDTF">2024-04-24T16:51:31Z</dcterms:created>
  <dcterms:modified xsi:type="dcterms:W3CDTF">2024-05-06T00:25:06Z</dcterms:modified>
</cp:coreProperties>
</file>